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92" r:id="rId3"/>
    <p:sldId id="386" r:id="rId4"/>
    <p:sldId id="387" r:id="rId5"/>
    <p:sldId id="391" r:id="rId6"/>
    <p:sldId id="333" r:id="rId7"/>
    <p:sldId id="379" r:id="rId8"/>
    <p:sldId id="380" r:id="rId9"/>
    <p:sldId id="341" r:id="rId10"/>
    <p:sldId id="332" r:id="rId11"/>
    <p:sldId id="344" r:id="rId12"/>
    <p:sldId id="378" r:id="rId13"/>
    <p:sldId id="381" r:id="rId14"/>
    <p:sldId id="382" r:id="rId15"/>
    <p:sldId id="383" r:id="rId16"/>
    <p:sldId id="376" r:id="rId17"/>
    <p:sldId id="377" r:id="rId18"/>
    <p:sldId id="371" r:id="rId19"/>
    <p:sldId id="372" r:id="rId20"/>
    <p:sldId id="373" r:id="rId21"/>
    <p:sldId id="289" r:id="rId22"/>
    <p:sldId id="329" r:id="rId23"/>
    <p:sldId id="330" r:id="rId24"/>
    <p:sldId id="385" r:id="rId25"/>
    <p:sldId id="259" r:id="rId26"/>
    <p:sldId id="389" r:id="rId27"/>
    <p:sldId id="258" r:id="rId28"/>
    <p:sldId id="390" r:id="rId29"/>
    <p:sldId id="33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/>
    <p:restoredTop sz="96197"/>
  </p:normalViewPr>
  <p:slideViewPr>
    <p:cSldViewPr snapToGrid="0">
      <p:cViewPr varScale="1">
        <p:scale>
          <a:sx n="119" d="100"/>
          <a:sy n="119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69506-2E9F-6E41-8E67-0B34645E002E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EDB81-34EF-CA41-A179-5BB56845A2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60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EDB81-34EF-CA41-A179-5BB56845A24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93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BDAA0-7703-3E57-7448-FB87C8287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C4BE36-A06A-4793-2B61-8C44CD330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761D07-54AD-3FDA-79BC-66D1E6D5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0C009B-3094-FE9D-656C-2EB1B52E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47FEC-484B-12D3-6B0F-F7E4907E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54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18045-6263-F372-0934-31DB59129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622849-8104-D19B-BA59-26A96532B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D60D4-55E0-4424-B5ED-79C76357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EDA35F-48A1-BCC2-B147-B3093C55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085321-7D60-53B1-AF37-B7E2D2F3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34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59305E-386F-56DC-3197-747167436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161C03-13C8-122D-6537-659539755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10A235-0984-201F-8B8B-AC7D0CAF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72E5B3-00C8-127C-795C-EC67C065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400D81-4804-68F2-A9AE-05216821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97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9F05A-230A-E7B4-6B6A-5ECC1FFC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B0E9F-B4A9-379E-C8F3-FC382F82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7EB9F5-8C08-E1E8-6509-28D0E16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EBFDB-37FB-518C-CC5D-6FC932FF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A492C1-D442-9D5D-5A57-43385383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7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216D7-0EC2-0E05-89E5-93934BDA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221AE3-8BE5-B306-1A3F-A221CA380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FA5211-A317-9709-D7F9-DFA8261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8CAA40-74E0-25F0-585B-BECBF8B5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26545A-B3BD-5AA4-43E6-998C3B97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44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2C6D5-C562-FF8C-FE9A-FF5A3876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E19C6D-280D-B76C-9317-C0600A458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243D1D-E7B4-AC23-5748-9CEEE27B6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D95F8A-56A3-3AF8-A237-0B22D565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35C3D9-453F-52C0-F948-9D300BAE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740B02-A718-F251-22BC-1B87936A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8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DFE07-552A-335D-3246-B2A90E98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6347CA-4CDC-DD30-9B14-23F5DB60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9FA6D3-43A9-41CA-3363-4DDFF51A5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4A258-0FC1-8119-D68B-80985C3A3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FC195D-50AE-8C52-11AA-080F7E5E0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F34834-4604-7C22-CA70-7267E394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D9DED0-56AC-C20D-D257-64BAFC80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FDF6DEE-8DE9-729A-A08E-869F5962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31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0DB3D-D570-F658-9007-951A5313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E2067E-AAEC-6ACE-0BE9-1F1A0C57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B32605-610B-C80E-26E7-A01CFC25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15C476-B175-9126-43CC-93991133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5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6D5404-9926-9A25-B0F1-599EA6FF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B84E5C-FD43-C63F-8DDD-59C8E108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53989-D989-6E42-0636-D02BE24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12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DA28D-8318-B907-AD38-F41C830A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FAFAE-090F-5271-D899-570C6B978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090287-4CDD-26F0-3317-CBFE38126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D7A309-1236-A53F-FF09-17233A41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1CC41C-39E6-9140-A497-D8288CD7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E502D-614D-180F-5C7E-2F42A29A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5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64226-2369-EE90-C997-7B22B233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18717A-73D3-5AEC-AD15-3EA087750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D39FD7-38D8-53B1-E401-F45686C49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28ABBB-93F7-42E0-9833-B5048D67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069EFE-43A0-7DD9-5A90-0C0F24D2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AC9F1B-A0C2-D57A-A578-166E853E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16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98E213-78D6-D7E5-2207-933D8DBB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24CAE3-5071-ACF9-6ECA-1F40C638E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EB4FE1-3BA7-2C5B-CAA5-2BD741AB9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94B1-1238-2C4D-826E-F6C094610F61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D3574-02F2-90E8-8BBC-0D59063F7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AC1269-D79C-EDBA-7E3A-F08B66362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45FAE-63C1-5842-AAA5-1AC629AB55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88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>
            <a:extLst>
              <a:ext uri="{FF2B5EF4-FFF2-40B4-BE49-F238E27FC236}">
                <a16:creationId xmlns:a16="http://schemas.microsoft.com/office/drawing/2014/main" id="{00919A90-76DC-9041-BC60-DAD1637CA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6" y="229571"/>
            <a:ext cx="11053127" cy="1477328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Spondylolyse,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Médecine Manuelle  et Ostéopathie Médicale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6C2556B3-E1E4-6238-D476-23035B42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5" y="1988541"/>
            <a:ext cx="11053127" cy="263149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400" b="1" dirty="0">
                <a:solidFill>
                  <a:srgbClr val="FFFF00"/>
                </a:solidFill>
              </a:rPr>
              <a:t>Dr Marc ROZENBLAT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b="1" dirty="0">
                <a:solidFill>
                  <a:srgbClr val="FFFFFF"/>
                </a:solidFill>
              </a:rPr>
              <a:t>Médecine et Traumatologie du Sport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b="1" dirty="0">
                <a:solidFill>
                  <a:srgbClr val="FFFFFF"/>
                </a:solidFill>
              </a:rPr>
              <a:t>Médecine Manuelle et Ostéopathie Médicale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b="1" dirty="0">
                <a:solidFill>
                  <a:srgbClr val="FFFFFF"/>
                </a:solidFill>
              </a:rPr>
              <a:t>Centre Médical CORALIS – OZOIR LA FERRIERE (77)</a:t>
            </a:r>
          </a:p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FF"/>
                </a:solidFill>
              </a:rPr>
              <a:t>Directeur Pédagogique de l’enseignement de Médecine Manuelle et Ostéopathie Médicale </a:t>
            </a:r>
          </a:p>
          <a:p>
            <a:pPr algn="ctr">
              <a:spcBef>
                <a:spcPct val="50000"/>
              </a:spcBef>
            </a:pPr>
            <a:r>
              <a:rPr lang="fr-FR" altLang="fr-FR" sz="1200" dirty="0">
                <a:solidFill>
                  <a:srgbClr val="FFFFFF"/>
                </a:solidFill>
              </a:rPr>
              <a:t>à la faculté de Médecine du Kremlin Bicêtre de l’Université Paris-Saclay.</a:t>
            </a:r>
          </a:p>
          <a:p>
            <a:pPr algn="ctr">
              <a:spcBef>
                <a:spcPct val="50000"/>
              </a:spcBef>
            </a:pPr>
            <a:r>
              <a:rPr lang="fr-FR" altLang="fr-FR" sz="1050" dirty="0">
                <a:solidFill>
                  <a:srgbClr val="FFFFFF"/>
                </a:solidFill>
              </a:rPr>
              <a:t>Président de la Société Française de Médecine Manuelle Orthopédique et Ostéopathie Médicale (SOFMMOOM)  </a:t>
            </a:r>
          </a:p>
          <a:p>
            <a:pPr algn="ctr">
              <a:spcBef>
                <a:spcPct val="50000"/>
              </a:spcBef>
            </a:pPr>
            <a:r>
              <a:rPr lang="fr-FR" altLang="fr-FR" sz="1000" dirty="0">
                <a:solidFill>
                  <a:srgbClr val="FFFFFF"/>
                </a:solidFill>
              </a:rPr>
              <a:t>Président de l’Amicale des Enseignants et Enseignés de Médecine Manuelle et Ostéopathie Médicale à la faculté de Médecine du Kremlin Bicêtre de l’Université Paris-Saclay </a:t>
            </a:r>
            <a:r>
              <a:rPr lang="fr-FR" altLang="fr-FR" sz="1000" i="1" dirty="0">
                <a:solidFill>
                  <a:srgbClr val="FFFFFF"/>
                </a:solidFill>
              </a:rPr>
              <a:t>(AMMOOUS)</a:t>
            </a:r>
            <a:endParaRPr lang="fr-FR" altLang="fr-FR" sz="1000" dirty="0">
              <a:solidFill>
                <a:srgbClr val="FFFFFF"/>
              </a:solidFill>
            </a:endParaRPr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59C22562-7EA4-6803-4703-635056D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80" y="4763437"/>
            <a:ext cx="1456839" cy="171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091400-ED39-2236-49D0-17BB72BD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20" y="4763437"/>
            <a:ext cx="1767619" cy="171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2683B-26B7-862B-6212-1B3A9D96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78" y="4901673"/>
            <a:ext cx="1658279" cy="157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CCB091F-656D-5DCA-AF15-F032E857D72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2" y="4763437"/>
            <a:ext cx="2381354" cy="1717828"/>
          </a:xfrm>
          <a:prstGeom prst="rect">
            <a:avLst/>
          </a:prstGeom>
          <a:noFill/>
          <a:ln w="28575">
            <a:solidFill>
              <a:srgbClr val="2200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B1187C-FA72-448E-D981-4068AD2F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24" y="4901673"/>
            <a:ext cx="1180333" cy="78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7" descr="FFGym.jpg">
            <a:extLst>
              <a:ext uri="{FF2B5EF4-FFF2-40B4-BE49-F238E27FC236}">
                <a16:creationId xmlns:a16="http://schemas.microsoft.com/office/drawing/2014/main" id="{B7B025D5-140F-332F-E270-CE8AAEB79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16" y="5733240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584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83587852-0622-2504-880E-53BF693050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24000"/>
            <a:ext cx="9144000" cy="11430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br>
              <a:rPr lang="fr-FR" sz="1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</a:t>
            </a:r>
            <a:b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</a:t>
            </a:r>
            <a:r>
              <a:rPr lang="fr-FR" sz="1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br>
              <a:rPr lang="fr-F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                 </a:t>
            </a:r>
            <a:br>
              <a:rPr lang="fr-FR" sz="4000" b="1" i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3600" b="1" i="1">
              <a:solidFill>
                <a:srgbClr val="00009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94B923-4C5C-D294-DD90-114D0225E330}"/>
              </a:ext>
            </a:extLst>
          </p:cNvPr>
          <p:cNvSpPr txBox="1"/>
          <p:nvPr/>
        </p:nvSpPr>
        <p:spPr>
          <a:xfrm>
            <a:off x="899410" y="897438"/>
            <a:ext cx="10598046" cy="45781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4400" b="1" dirty="0">
                <a:solidFill>
                  <a:schemeClr val="bg1"/>
                </a:solidFill>
                <a:highlight>
                  <a:srgbClr val="000080"/>
                </a:highlight>
              </a:rPr>
              <a:t>Influence du Sport sur le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1400" i="1" dirty="0" err="1"/>
              <a:t>Muschik</a:t>
            </a:r>
            <a:r>
              <a:rPr lang="fr-FR" altLang="fr-FR" sz="1400" i="1" dirty="0"/>
              <a:t> M et al </a:t>
            </a:r>
            <a:r>
              <a:rPr lang="fr-FR" altLang="fr-FR" sz="1400" i="1" dirty="0" err="1"/>
              <a:t>Competitive</a:t>
            </a:r>
            <a:r>
              <a:rPr lang="fr-FR" altLang="fr-FR" sz="1400" i="1" dirty="0"/>
              <a:t> Sports and progression of </a:t>
            </a:r>
            <a:r>
              <a:rPr lang="fr-FR" altLang="fr-FR" sz="1400" i="1" dirty="0" err="1"/>
              <a:t>spondylolysis</a:t>
            </a:r>
            <a:r>
              <a:rPr lang="fr-FR" altLang="fr-FR" sz="1400" i="1" dirty="0"/>
              <a:t> and </a:t>
            </a:r>
            <a:r>
              <a:rPr lang="fr-FR" altLang="fr-FR" sz="1400" i="1" dirty="0" err="1"/>
              <a:t>spondylolysthesis</a:t>
            </a:r>
            <a:r>
              <a:rPr lang="fr-FR" altLang="fr-FR" sz="1400" i="1" dirty="0"/>
              <a:t> in the </a:t>
            </a:r>
            <a:r>
              <a:rPr lang="fr-FR" altLang="fr-FR" sz="1400" i="1" dirty="0" err="1"/>
              <a:t>pediatric</a:t>
            </a:r>
            <a:r>
              <a:rPr lang="fr-FR" altLang="fr-FR" sz="1400" i="1" dirty="0"/>
              <a:t> and adolescent population, </a:t>
            </a:r>
            <a:r>
              <a:rPr lang="fr-FR" altLang="fr-FR" sz="1050" i="1" dirty="0"/>
              <a:t>in </a:t>
            </a:r>
            <a:r>
              <a:rPr lang="fr-FR" altLang="fr-FR" sz="1050" i="1" dirty="0" err="1"/>
              <a:t>Pediatric</a:t>
            </a:r>
            <a:r>
              <a:rPr lang="fr-FR" altLang="fr-FR" sz="1050" i="1" dirty="0"/>
              <a:t> and adolescent sports </a:t>
            </a:r>
            <a:r>
              <a:rPr lang="fr-FR" altLang="fr-FR" sz="1050" i="1" dirty="0" err="1"/>
              <a:t>medicine</a:t>
            </a:r>
            <a:r>
              <a:rPr lang="fr-FR" altLang="fr-FR" sz="1050" i="1" dirty="0"/>
              <a:t>, DL </a:t>
            </a:r>
            <a:r>
              <a:rPr lang="fr-FR" altLang="fr-FR" sz="1050" i="1" dirty="0" err="1"/>
              <a:t>Stanitski</a:t>
            </a:r>
            <a:r>
              <a:rPr lang="fr-FR" altLang="fr-FR" sz="1050" i="1" dirty="0"/>
              <a:t> </a:t>
            </a:r>
            <a:r>
              <a:rPr lang="fr-FR" altLang="fr-FR" sz="1050" i="1" dirty="0" err="1"/>
              <a:t>Drez</a:t>
            </a:r>
            <a:r>
              <a:rPr lang="fr-FR" altLang="fr-FR" sz="1050" i="1" dirty="0"/>
              <a:t> Editor 1999 p487-499</a:t>
            </a:r>
          </a:p>
          <a:p>
            <a:pPr algn="ctr">
              <a:spcBef>
                <a:spcPct val="50000"/>
              </a:spcBef>
            </a:pPr>
            <a:r>
              <a:rPr lang="fr-FR" altLang="fr-F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0000"/>
                </a:highlight>
              </a:rPr>
              <a:t>NON</a:t>
            </a:r>
          </a:p>
          <a:p>
            <a:pPr algn="ctr">
              <a:spcBef>
                <a:spcPct val="50000"/>
              </a:spcBef>
            </a:pPr>
            <a:r>
              <a:rPr lang="fr-FR" altLang="fr-FR" sz="1800" dirty="0"/>
              <a:t>Evolution spontanée en fonction déplacement initial et de la dysplasie associée.</a:t>
            </a:r>
          </a:p>
          <a:p>
            <a:pPr algn="ctr">
              <a:spcBef>
                <a:spcPct val="50000"/>
              </a:spcBef>
            </a:pPr>
            <a:r>
              <a:rPr lang="fr-FR" altLang="fr-FR" sz="1800" dirty="0"/>
              <a:t>Risque faible si glissement &lt; 30% et lorsque croissance terminée.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Sport = accélère le processus sans modifier le résultat final.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dirty="0"/>
              <a:t>Glissement majeur = incompatible avec sport de haut niveau, chirurgie si glissement &gt; 50% en pré </a:t>
            </a:r>
            <a:r>
              <a:rPr lang="fr-FR" altLang="fr-FR" sz="1600" dirty="0" err="1"/>
              <a:t>pubertère</a:t>
            </a:r>
            <a:endParaRPr lang="fr-FR" altLang="fr-FR" sz="1600" dirty="0"/>
          </a:p>
          <a:p>
            <a:pPr>
              <a:spcBef>
                <a:spcPct val="50000"/>
              </a:spcBef>
            </a:pPr>
            <a:endParaRPr lang="fr-FR" altLang="fr-FR" sz="1600" dirty="0"/>
          </a:p>
          <a:p>
            <a:pPr algn="ctr">
              <a:spcBef>
                <a:spcPct val="50000"/>
              </a:spcBef>
            </a:pPr>
            <a:r>
              <a:rPr lang="fr-FR" altLang="fr-FR" sz="1600" dirty="0"/>
              <a:t>84 enfants sportifs = 12 % seulement aggravation du glissement. Jamais arrêt de sport</a:t>
            </a:r>
          </a:p>
        </p:txBody>
      </p:sp>
      <p:pic>
        <p:nvPicPr>
          <p:cNvPr id="4" name="Picture 8" descr="poutre planche ecart belle +++++">
            <a:extLst>
              <a:ext uri="{FF2B5EF4-FFF2-40B4-BE49-F238E27FC236}">
                <a16:creationId xmlns:a16="http://schemas.microsoft.com/office/drawing/2014/main" id="{A207C381-FCCF-21AF-37C1-D059DE25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3" y="2992939"/>
            <a:ext cx="2040367" cy="119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AFCB673-9489-3E76-D7C2-D652D3862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1" y="188913"/>
            <a:ext cx="10120313" cy="9969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</a:rPr>
              <a:t>Facteurs de risque de lyse isthmique et de SPL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15" descr="File0172">
            <a:extLst>
              <a:ext uri="{FF2B5EF4-FFF2-40B4-BE49-F238E27FC236}">
                <a16:creationId xmlns:a16="http://schemas.microsoft.com/office/drawing/2014/main" id="{F0F22DB6-C78F-617C-F721-5F3C611D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49892"/>
          <a:stretch>
            <a:fillRect/>
          </a:stretch>
        </p:blipFill>
        <p:spPr bwMode="auto">
          <a:xfrm>
            <a:off x="5742803" y="2562932"/>
            <a:ext cx="3113391" cy="31194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4341" name="Object 10">
            <a:extLst>
              <a:ext uri="{FF2B5EF4-FFF2-40B4-BE49-F238E27FC236}">
                <a16:creationId xmlns:a16="http://schemas.microsoft.com/office/drawing/2014/main" id="{06E934DB-BFE0-C95A-1921-F21119922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531636"/>
              </p:ext>
            </p:extLst>
          </p:nvPr>
        </p:nvGraphicFramePr>
        <p:xfrm>
          <a:off x="2876109" y="2559141"/>
          <a:ext cx="1272912" cy="312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813550" imgH="5060950" progId="MSPhotoEd.3">
                  <p:embed/>
                </p:oleObj>
              </mc:Choice>
              <mc:Fallback>
                <p:oleObj name="Photo Editor Photo" r:id="rId3" imgW="6813550" imgH="5060950" progId="MSPhotoEd.3">
                  <p:embed/>
                  <p:pic>
                    <p:nvPicPr>
                      <p:cNvPr id="14341" name="Object 10">
                        <a:extLst>
                          <a:ext uri="{FF2B5EF4-FFF2-40B4-BE49-F238E27FC236}">
                            <a16:creationId xmlns:a16="http://schemas.microsoft.com/office/drawing/2014/main" id="{06E934DB-BFE0-C95A-1921-F21119922F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68" r="78891" b="25137"/>
                      <a:stretch>
                        <a:fillRect/>
                      </a:stretch>
                    </p:blipFill>
                    <p:spPr bwMode="auto">
                      <a:xfrm>
                        <a:off x="2876109" y="2559141"/>
                        <a:ext cx="1272912" cy="312322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>
            <a:extLst>
              <a:ext uri="{FF2B5EF4-FFF2-40B4-BE49-F238E27FC236}">
                <a16:creationId xmlns:a16="http://schemas.microsoft.com/office/drawing/2014/main" id="{17914DA9-D37A-67F4-C679-6724F50FB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9" y="1230313"/>
            <a:ext cx="3817937" cy="86201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altLang="fr-FR" sz="1600" b="1" dirty="0">
                <a:solidFill>
                  <a:srgbClr val="FF0000"/>
                </a:solidFill>
              </a:rPr>
              <a:t> Déséquilibre sagittal du rachis</a:t>
            </a:r>
            <a:r>
              <a:rPr lang="fr-FR" altLang="fr-FR" sz="1600" dirty="0">
                <a:solidFill>
                  <a:srgbClr val="FF0000"/>
                </a:solidFill>
              </a:rPr>
              <a:t> </a:t>
            </a:r>
            <a:r>
              <a:rPr lang="fr-FR" altLang="fr-FR" sz="1600" dirty="0"/>
              <a:t>sur le bassin </a:t>
            </a:r>
            <a:r>
              <a:rPr lang="fr-FR" altLang="fr-FR" sz="1600" dirty="0">
                <a:cs typeface="Arial" panose="020B0604020202020204" pitchFamily="34" charset="0"/>
              </a:rPr>
              <a:t>→ couple charnière D1 / D2</a:t>
            </a:r>
            <a:r>
              <a:rPr lang="fr-FR" altLang="fr-FR" sz="1600" dirty="0">
                <a:latin typeface="Garamond" panose="02020404030301010803" pitchFamily="18" charset="0"/>
              </a:rPr>
              <a:t> </a:t>
            </a:r>
            <a:r>
              <a:rPr lang="fr-FR" altLang="fr-FR" sz="1600" dirty="0"/>
              <a:t>(</a:t>
            </a:r>
            <a:r>
              <a:rPr lang="fr-FR" altLang="fr-FR" sz="1400" i="1" dirty="0"/>
              <a:t>Vidal et Marnay 83</a:t>
            </a:r>
            <a:r>
              <a:rPr lang="fr-FR" altLang="fr-FR" sz="1600" dirty="0"/>
              <a:t>)</a:t>
            </a:r>
          </a:p>
        </p:txBody>
      </p:sp>
      <p:pic>
        <p:nvPicPr>
          <p:cNvPr id="8" name="Picture 17" descr="IMG_1707">
            <a:extLst>
              <a:ext uri="{FF2B5EF4-FFF2-40B4-BE49-F238E27FC236}">
                <a16:creationId xmlns:a16="http://schemas.microsoft.com/office/drawing/2014/main" id="{374DE089-097A-5BCC-D33C-4912FC92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4532" r="17532" b="6920"/>
          <a:stretch>
            <a:fillRect/>
          </a:stretch>
        </p:blipFill>
        <p:spPr bwMode="auto">
          <a:xfrm>
            <a:off x="9102726" y="2480646"/>
            <a:ext cx="2567723" cy="338869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810334A1-F0BC-A61B-F8E2-CA6A6EDB2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953" y="1321948"/>
            <a:ext cx="4829175" cy="830262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altLang="fr-FR" sz="1600" b="1" dirty="0">
                <a:solidFill>
                  <a:srgbClr val="FF0000"/>
                </a:solidFill>
              </a:rPr>
              <a:t> Dysplasie du bassin </a:t>
            </a:r>
            <a:r>
              <a:rPr lang="fr-FR" altLang="fr-FR" sz="1600" dirty="0">
                <a:solidFill>
                  <a:schemeClr val="bg1"/>
                </a:solidFill>
                <a:highlight>
                  <a:srgbClr val="000080"/>
                </a:highlight>
              </a:rPr>
              <a:t>l</a:t>
            </a:r>
            <a:r>
              <a:rPr lang="ja-JP" altLang="fr-FR" sz="1600">
                <a:solidFill>
                  <a:schemeClr val="bg1"/>
                </a:solidFill>
                <a:highlight>
                  <a:srgbClr val="000080"/>
                </a:highlight>
              </a:rPr>
              <a:t>’</a:t>
            </a:r>
            <a:r>
              <a:rPr lang="fr-FR" altLang="ja-JP" sz="1600" dirty="0">
                <a:solidFill>
                  <a:schemeClr val="bg1"/>
                </a:solidFill>
                <a:highlight>
                  <a:srgbClr val="000080"/>
                </a:highlight>
              </a:rPr>
              <a:t>incidence pelvienne </a:t>
            </a:r>
            <a:r>
              <a:rPr lang="fr-FR" altLang="ja-JP" sz="1600" i="1" dirty="0"/>
              <a:t>(</a:t>
            </a:r>
            <a:r>
              <a:rPr lang="fr-FR" altLang="ja-JP" sz="1400" i="1" dirty="0"/>
              <a:t>Duval-</a:t>
            </a:r>
            <a:r>
              <a:rPr lang="fr-FR" altLang="ja-JP" sz="1400" i="1" dirty="0" err="1"/>
              <a:t>Beaupère</a:t>
            </a:r>
            <a:r>
              <a:rPr lang="fr-FR" altLang="ja-JP" sz="1400" i="1" dirty="0"/>
              <a:t> 1992</a:t>
            </a:r>
            <a:r>
              <a:rPr lang="fr-FR" altLang="ja-JP" sz="1600" dirty="0"/>
              <a:t>) </a:t>
            </a:r>
            <a:r>
              <a:rPr lang="fr-FR" altLang="ja-JP" sz="1600" dirty="0">
                <a:sym typeface="Wingdings 3" pitchFamily="2" charset="77"/>
              </a:rPr>
              <a:t> et corrélée + à lordose lombaire et au glissement L5 </a:t>
            </a:r>
            <a:r>
              <a:rPr lang="fr-FR" altLang="ja-JP" sz="1600" i="1" dirty="0">
                <a:sym typeface="Wingdings 3" pitchFamily="2" charset="77"/>
              </a:rPr>
              <a:t>(</a:t>
            </a:r>
            <a:r>
              <a:rPr lang="fr-FR" altLang="ja-JP" sz="1400" i="1" dirty="0" err="1">
                <a:sym typeface="Wingdings 3" pitchFamily="2" charset="77"/>
              </a:rPr>
              <a:t>Boisaubert</a:t>
            </a:r>
            <a:r>
              <a:rPr lang="fr-FR" altLang="ja-JP" sz="1400" i="1" dirty="0">
                <a:sym typeface="Wingdings 3" pitchFamily="2" charset="77"/>
              </a:rPr>
              <a:t> 2001)</a:t>
            </a:r>
            <a:endParaRPr lang="fr-FR" altLang="fr-FR" sz="1400" i="1" dirty="0">
              <a:sym typeface="Wingdings 3" pitchFamily="2" charset="77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4A714800-6958-7FF4-DF07-8961491FB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87" y="5969069"/>
            <a:ext cx="4748525" cy="630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</a:rPr>
              <a:t>Rééquilibrage par le SPL qui réaxe le rachis 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400" dirty="0">
                <a:solidFill>
                  <a:schemeClr val="bg1"/>
                </a:solidFill>
              </a:rPr>
              <a:t>(mur postérieur de L3)  au dessus des têtes fémorales </a:t>
            </a:r>
          </a:p>
        </p:txBody>
      </p:sp>
      <p:sp>
        <p:nvSpPr>
          <p:cNvPr id="12" name="Line 22">
            <a:extLst>
              <a:ext uri="{FF2B5EF4-FFF2-40B4-BE49-F238E27FC236}">
                <a16:creationId xmlns:a16="http://schemas.microsoft.com/office/drawing/2014/main" id="{316F07F5-580C-D77A-1394-39E9A276BC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7764" y="3254375"/>
            <a:ext cx="58737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9BA1B-E94C-BB12-A329-FB93CC88ABEA}"/>
              </a:ext>
            </a:extLst>
          </p:cNvPr>
          <p:cNvSpPr/>
          <p:nvPr/>
        </p:nvSpPr>
        <p:spPr>
          <a:xfrm>
            <a:off x="3362350" y="4526251"/>
            <a:ext cx="131683" cy="106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EFAE19-C94E-0972-9C58-AF1123635244}"/>
              </a:ext>
            </a:extLst>
          </p:cNvPr>
          <p:cNvSpPr txBox="1"/>
          <p:nvPr/>
        </p:nvSpPr>
        <p:spPr>
          <a:xfrm>
            <a:off x="3428191" y="4366557"/>
            <a:ext cx="41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AF5AEA37-9B65-ED98-D91D-5F89FC4643AE}"/>
              </a:ext>
            </a:extLst>
          </p:cNvPr>
          <p:cNvSpPr>
            <a:spLocks/>
          </p:cNvSpPr>
          <p:nvPr/>
        </p:nvSpPr>
        <p:spPr bwMode="auto">
          <a:xfrm>
            <a:off x="1524000" y="468313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</a:t>
            </a:r>
            <a:r>
              <a:rPr lang="en-US" altLang="fr-FR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</a:t>
            </a:r>
            <a:br>
              <a:rPr lang="en-US" altLang="fr-FR" sz="12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ED0AEC1-E1DA-2C7F-9119-65740A10AD94}"/>
              </a:ext>
            </a:extLst>
          </p:cNvPr>
          <p:cNvSpPr>
            <a:spLocks/>
          </p:cNvSpPr>
          <p:nvPr/>
        </p:nvSpPr>
        <p:spPr bwMode="auto">
          <a:xfrm>
            <a:off x="2266013" y="1311274"/>
            <a:ext cx="7659973" cy="530226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000" b="1" dirty="0">
                <a:latin typeface="Arial" panose="020B0604020202020204" pitchFamily="34" charset="0"/>
                <a:ea typeface="ヒラギノ角ゴ ProN W3" pitchFamily="6" charset="-128"/>
              </a:rPr>
              <a:t>Radio: 3  ANGLES (</a:t>
            </a:r>
            <a:r>
              <a:rPr lang="en-US" altLang="fr-FR" sz="2200" b="1" dirty="0">
                <a:latin typeface="Arial" panose="020B0604020202020204" pitchFamily="34" charset="0"/>
                <a:ea typeface="ヒラギノ角ゴ ProN W3" pitchFamily="6" charset="-128"/>
              </a:rPr>
              <a:t>Duval-</a:t>
            </a:r>
            <a:r>
              <a:rPr lang="en-US" altLang="fr-FR" sz="2200" b="1" dirty="0" err="1">
                <a:latin typeface="Arial" panose="020B0604020202020204" pitchFamily="34" charset="0"/>
                <a:ea typeface="ヒラギノ角ゴ ProN W3" pitchFamily="6" charset="-128"/>
              </a:rPr>
              <a:t>Beaupère</a:t>
            </a:r>
            <a:r>
              <a:rPr lang="en-US" altLang="fr-FR" sz="2200" b="1" dirty="0">
                <a:latin typeface="Arial" panose="020B0604020202020204" pitchFamily="34" charset="0"/>
                <a:ea typeface="ヒラギノ角ゴ ProN W3" pitchFamily="6" charset="-128"/>
              </a:rPr>
              <a:t> &amp; al. 1992)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38E7F81-000C-9914-5C4B-092BC546D1C0}"/>
              </a:ext>
            </a:extLst>
          </p:cNvPr>
          <p:cNvSpPr>
            <a:spLocks/>
          </p:cNvSpPr>
          <p:nvPr/>
        </p:nvSpPr>
        <p:spPr bwMode="auto">
          <a:xfrm>
            <a:off x="1442857" y="2235061"/>
            <a:ext cx="4637088" cy="1347789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75" bIns="0"/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Char char="-"/>
            </a:pPr>
            <a:endParaRPr lang="en-US" altLang="fr-FR" sz="1400" b="1" dirty="0">
              <a:latin typeface="Arial" panose="020B0604020202020204" pitchFamily="34" charset="0"/>
              <a:ea typeface="ヒラギノ角ゴ ProN W3" pitchFamily="6" charset="-128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Char char="-"/>
            </a:pPr>
            <a:r>
              <a:rPr lang="en-US" altLang="fr-FR" sz="1400" b="1" dirty="0">
                <a:latin typeface="Arial" panose="020B0604020202020204" pitchFamily="34" charset="0"/>
                <a:ea typeface="ヒラギノ角ゴ ProN W3" pitchFamily="6" charset="-128"/>
              </a:rPr>
              <a:t>INCIDENCE PELVIENNE (IP)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paramètre</a:t>
            </a:r>
            <a:r>
              <a:rPr lang="en-US" alt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anatomique</a:t>
            </a:r>
            <a:r>
              <a:rPr lang="en-US" alt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 constant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fr-FR" sz="1400" b="1" dirty="0">
              <a:latin typeface="Arial" panose="020B0604020202020204" pitchFamily="34" charset="0"/>
              <a:ea typeface="ヒラギノ角ゴ ProN W3" pitchFamily="6" charset="-128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Char char="-"/>
            </a:pPr>
            <a:r>
              <a:rPr lang="en-US" altLang="fr-FR" sz="1400" b="1" dirty="0">
                <a:latin typeface="Arial" panose="020B0604020202020204" pitchFamily="34" charset="0"/>
                <a:ea typeface="ヒラギノ角ゴ ProN W3" pitchFamily="6" charset="-128"/>
              </a:rPr>
              <a:t>VERSION PELVIENNE (VP) et PENTE SACREE (PS) </a:t>
            </a:r>
            <a:r>
              <a:rPr lang="en-US" alt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paramètres</a:t>
            </a:r>
            <a:r>
              <a:rPr lang="en-US" alt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morphologiques</a:t>
            </a:r>
            <a:r>
              <a:rPr lang="en-US" alt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ヒラギノ角ゴ ProN W3" pitchFamily="6" charset="-128"/>
              </a:rPr>
              <a:t>adaptatifs</a:t>
            </a:r>
            <a:r>
              <a:rPr lang="en-US" altLang="fr-F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Char char="-"/>
            </a:pPr>
            <a:endParaRPr lang="en-US" altLang="fr-FR" sz="2000" b="1" dirty="0">
              <a:solidFill>
                <a:schemeClr val="bg1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80283429-4C61-1101-223B-6FEBCB59CA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/>
          <a:stretch>
            <a:fillRect/>
          </a:stretch>
        </p:blipFill>
        <p:spPr bwMode="auto">
          <a:xfrm>
            <a:off x="6388100" y="2209800"/>
            <a:ext cx="2654300" cy="31623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Line 5">
            <a:extLst>
              <a:ext uri="{FF2B5EF4-FFF2-40B4-BE49-F238E27FC236}">
                <a16:creationId xmlns:a16="http://schemas.microsoft.com/office/drawing/2014/main" id="{D29A7159-EDA4-B2B9-E306-06F7914EF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9200" y="3024189"/>
            <a:ext cx="273050" cy="3079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1446" name="Line 6">
            <a:extLst>
              <a:ext uri="{FF2B5EF4-FFF2-40B4-BE49-F238E27FC236}">
                <a16:creationId xmlns:a16="http://schemas.microsoft.com/office/drawing/2014/main" id="{B4E052E0-DAD4-6F91-B06B-66C5AD2284B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710488" y="3186114"/>
            <a:ext cx="419100" cy="574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1447" name="Line 7">
            <a:extLst>
              <a:ext uri="{FF2B5EF4-FFF2-40B4-BE49-F238E27FC236}">
                <a16:creationId xmlns:a16="http://schemas.microsoft.com/office/drawing/2014/main" id="{75C8970A-DE70-E1CC-374D-733D2539547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78700" y="3187700"/>
            <a:ext cx="0" cy="13208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1448" name="Line 8">
            <a:extLst>
              <a:ext uri="{FF2B5EF4-FFF2-40B4-BE49-F238E27FC236}">
                <a16:creationId xmlns:a16="http://schemas.microsoft.com/office/drawing/2014/main" id="{16C8E855-B2A9-1A0D-3999-79DC49A65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7614" y="3370263"/>
            <a:ext cx="96837" cy="3937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1449" name="Line 9">
            <a:extLst>
              <a:ext uri="{FF2B5EF4-FFF2-40B4-BE49-F238E27FC236}">
                <a16:creationId xmlns:a16="http://schemas.microsoft.com/office/drawing/2014/main" id="{9A456099-A654-2A2B-18DE-2AD7CBC7638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73938" y="3141664"/>
            <a:ext cx="330200" cy="1322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BD8A4F00-ED1F-5C1C-F9BA-117F94592E30}"/>
              </a:ext>
            </a:extLst>
          </p:cNvPr>
          <p:cNvSpPr>
            <a:spLocks/>
          </p:cNvSpPr>
          <p:nvPr/>
        </p:nvSpPr>
        <p:spPr bwMode="auto">
          <a:xfrm>
            <a:off x="7648575" y="3687764"/>
            <a:ext cx="2628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rgbClr val="FF00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IP</a:t>
            </a:r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A33062FF-1B60-52EF-330E-7BDF715829F6}"/>
              </a:ext>
            </a:extLst>
          </p:cNvPr>
          <p:cNvSpPr>
            <a:spLocks/>
          </p:cNvSpPr>
          <p:nvPr/>
        </p:nvSpPr>
        <p:spPr bwMode="auto">
          <a:xfrm>
            <a:off x="7178676" y="2814639"/>
            <a:ext cx="3302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rgbClr val="33CCCC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VP</a:t>
            </a:r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90CB7C99-4D8C-A160-4957-FDCA1B5EFBDD}"/>
              </a:ext>
            </a:extLst>
          </p:cNvPr>
          <p:cNvSpPr>
            <a:spLocks/>
          </p:cNvSpPr>
          <p:nvPr/>
        </p:nvSpPr>
        <p:spPr bwMode="auto">
          <a:xfrm>
            <a:off x="7935913" y="2857500"/>
            <a:ext cx="4699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PS</a:t>
            </a:r>
          </a:p>
        </p:txBody>
      </p:sp>
      <p:sp>
        <p:nvSpPr>
          <p:cNvPr id="61453" name="Oval 13">
            <a:extLst>
              <a:ext uri="{FF2B5EF4-FFF2-40B4-BE49-F238E27FC236}">
                <a16:creationId xmlns:a16="http://schemas.microsoft.com/office/drawing/2014/main" id="{6E7F3191-2E79-AD2D-B749-C2BDD35B5D7D}"/>
              </a:ext>
            </a:extLst>
          </p:cNvPr>
          <p:cNvSpPr>
            <a:spLocks/>
          </p:cNvSpPr>
          <p:nvPr/>
        </p:nvSpPr>
        <p:spPr bwMode="auto">
          <a:xfrm>
            <a:off x="7038976" y="3987800"/>
            <a:ext cx="619125" cy="6985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FF"/>
              </a:solidFill>
              <a:latin typeface="Arial" panose="020B0604020202020204" pitchFamily="34" charset="0"/>
              <a:ea typeface="ヒラギノ角ゴ ProN W3" pitchFamily="6" charset="-128"/>
            </a:endParaRPr>
          </a:p>
        </p:txBody>
      </p:sp>
      <p:sp>
        <p:nvSpPr>
          <p:cNvPr id="61454" name="Oval 14">
            <a:extLst>
              <a:ext uri="{FF2B5EF4-FFF2-40B4-BE49-F238E27FC236}">
                <a16:creationId xmlns:a16="http://schemas.microsoft.com/office/drawing/2014/main" id="{9C4BB2C5-4D59-3502-874A-55A4C4FA165D}"/>
              </a:ext>
            </a:extLst>
          </p:cNvPr>
          <p:cNvSpPr>
            <a:spLocks/>
          </p:cNvSpPr>
          <p:nvPr/>
        </p:nvSpPr>
        <p:spPr bwMode="auto">
          <a:xfrm>
            <a:off x="7086601" y="4356100"/>
            <a:ext cx="619125" cy="6985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FF"/>
              </a:solidFill>
              <a:latin typeface="Arial" panose="020B0604020202020204" pitchFamily="34" charset="0"/>
              <a:ea typeface="ヒラギノ角ゴ ProN W3" pitchFamily="6" charset="-128"/>
            </a:endParaRPr>
          </a:p>
        </p:txBody>
      </p:sp>
      <p:sp>
        <p:nvSpPr>
          <p:cNvPr id="61455" name="Rectangle 15">
            <a:extLst>
              <a:ext uri="{FF2B5EF4-FFF2-40B4-BE49-F238E27FC236}">
                <a16:creationId xmlns:a16="http://schemas.microsoft.com/office/drawing/2014/main" id="{B22E08FE-BA2A-F573-5F21-8F390966F599}"/>
              </a:ext>
            </a:extLst>
          </p:cNvPr>
          <p:cNvSpPr>
            <a:spLocks/>
          </p:cNvSpPr>
          <p:nvPr/>
        </p:nvSpPr>
        <p:spPr bwMode="auto">
          <a:xfrm>
            <a:off x="2525713" y="3949044"/>
            <a:ext cx="3525838" cy="1344614"/>
          </a:xfrm>
          <a:prstGeom prst="rect">
            <a:avLst/>
          </a:prstGeom>
          <a:solidFill>
            <a:srgbClr val="80004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fr-FR" sz="1600" b="1" dirty="0">
              <a:solidFill>
                <a:srgbClr val="FFFFFF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EQUATION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      Incidence </a:t>
            </a:r>
            <a:r>
              <a:rPr lang="en-US" altLang="fr-FR" sz="1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Pelvienne</a:t>
            </a:r>
            <a:r>
              <a:rPr lang="en-US" altLang="fr-FR" sz="16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= VP + PS</a:t>
            </a:r>
          </a:p>
        </p:txBody>
      </p:sp>
      <p:sp>
        <p:nvSpPr>
          <p:cNvPr id="61456" name="Rectangle 16">
            <a:extLst>
              <a:ext uri="{FF2B5EF4-FFF2-40B4-BE49-F238E27FC236}">
                <a16:creationId xmlns:a16="http://schemas.microsoft.com/office/drawing/2014/main" id="{376675D6-F77D-609B-1A70-F006B08E9E9D}"/>
              </a:ext>
            </a:extLst>
          </p:cNvPr>
          <p:cNvSpPr>
            <a:spLocks/>
          </p:cNvSpPr>
          <p:nvPr/>
        </p:nvSpPr>
        <p:spPr bwMode="auto">
          <a:xfrm>
            <a:off x="2525713" y="146130"/>
            <a:ext cx="7124700" cy="1066800"/>
          </a:xfrm>
          <a:prstGeom prst="rect">
            <a:avLst/>
          </a:prstGeom>
          <a:solidFill>
            <a:srgbClr val="800040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Rachis </a:t>
            </a: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lombaire</a:t>
            </a: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de l</a:t>
            </a:r>
            <a:r>
              <a:rPr lang="ja-JP" altLang="en-US" b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Gill Sans" panose="020B0502020104020203" pitchFamily="34" charset="-79"/>
              </a:rPr>
              <a:t>’</a:t>
            </a:r>
            <a:r>
              <a:rPr lang="en-US" altLang="ja-JP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enfant </a:t>
            </a:r>
            <a:r>
              <a:rPr lang="en-US" altLang="ja-JP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Analyse</a:t>
            </a:r>
            <a:r>
              <a:rPr lang="en-US" altLang="ja-JP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</a:t>
            </a:r>
            <a:r>
              <a:rPr lang="en-US" altLang="ja-JP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radiographique</a:t>
            </a:r>
            <a:endParaRPr lang="en-US" altLang="fr-FR" b="1" dirty="0">
              <a:solidFill>
                <a:srgbClr val="FFFFFF"/>
              </a:solidFill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9F8F85E8-41D7-B612-0F0D-350A0F159A3C}"/>
              </a:ext>
            </a:extLst>
          </p:cNvPr>
          <p:cNvSpPr>
            <a:spLocks/>
          </p:cNvSpPr>
          <p:nvPr/>
        </p:nvSpPr>
        <p:spPr bwMode="auto">
          <a:xfrm>
            <a:off x="2921000" y="2308225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</a:t>
            </a:r>
            <a:r>
              <a:rPr lang="en-US" altLang="fr-FR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</a:t>
            </a:r>
            <a:br>
              <a:rPr lang="en-US" altLang="fr-FR" sz="12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A2B8E7B-E292-0840-1806-B38A2715BB04}"/>
              </a:ext>
            </a:extLst>
          </p:cNvPr>
          <p:cNvSpPr>
            <a:spLocks/>
          </p:cNvSpPr>
          <p:nvPr/>
        </p:nvSpPr>
        <p:spPr bwMode="auto">
          <a:xfrm>
            <a:off x="4779964" y="3635376"/>
            <a:ext cx="6524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I=88°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E583F75-5F71-2077-0366-D4DD7D77556A}"/>
              </a:ext>
            </a:extLst>
          </p:cNvPr>
          <p:cNvSpPr>
            <a:spLocks/>
          </p:cNvSpPr>
          <p:nvPr/>
        </p:nvSpPr>
        <p:spPr bwMode="auto">
          <a:xfrm>
            <a:off x="2921000" y="2308225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</a:t>
            </a:r>
            <a:r>
              <a:rPr lang="en-US" altLang="fr-FR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</a:t>
            </a:r>
            <a:br>
              <a:rPr lang="en-US" altLang="fr-FR" sz="12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graphicFrame>
        <p:nvGraphicFramePr>
          <p:cNvPr id="34823" name="Group 7">
            <a:extLst>
              <a:ext uri="{FF2B5EF4-FFF2-40B4-BE49-F238E27FC236}">
                <a16:creationId xmlns:a16="http://schemas.microsoft.com/office/drawing/2014/main" id="{B4376854-1C2D-CC1F-2CB4-0C68DA564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06401"/>
              </p:ext>
            </p:extLst>
          </p:nvPr>
        </p:nvGraphicFramePr>
        <p:xfrm>
          <a:off x="2921000" y="1535099"/>
          <a:ext cx="6143625" cy="3787802"/>
        </p:xfrm>
        <a:graphic>
          <a:graphicData uri="http://schemas.openxmlformats.org/drawingml/2006/table">
            <a:tbl>
              <a:tblPr/>
              <a:tblGrid>
                <a:gridCol w="563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8625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Spondylolisthésis</a:t>
                      </a:r>
                      <a:endParaRPr kumimoji="0" lang="en-US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Population générale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559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Nicolaon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Guigui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Hanson</a:t>
                      </a:r>
                    </a:p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Ht / Bas  grade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Roussoully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Guigui/ Hanson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70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LL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60,2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56,62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61/58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66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43/58.3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70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CT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18,92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38,9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40/  -           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625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GST9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-5,52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-10,35 / 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70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ALS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100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75,09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sym typeface="Arial" panose="020B0604020202020204" pitchFamily="34" charset="0"/>
                      </a:endParaRP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110/ 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970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PS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45,4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45,99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48 / 41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49,4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42/50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13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VP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19,3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29,07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22,2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13 / -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970"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IP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64,9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75,07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68/79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71,6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285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85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54/57</a:t>
                      </a:r>
                    </a:p>
                  </a:txBody>
                  <a:tcPr marL="50800" marR="50800" marT="50808" marB="50808" anchor="ctr" horzOverflow="overflow">
                    <a:lnL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4586" name="Picture 176">
            <a:extLst>
              <a:ext uri="{FF2B5EF4-FFF2-40B4-BE49-F238E27FC236}">
                <a16:creationId xmlns:a16="http://schemas.microsoft.com/office/drawing/2014/main" id="{F64DB242-EC35-C988-9490-AA3213FCA8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4825" r="6102" b="14272"/>
          <a:stretch>
            <a:fillRect/>
          </a:stretch>
        </p:blipFill>
        <p:spPr bwMode="auto">
          <a:xfrm>
            <a:off x="2921000" y="1574177"/>
            <a:ext cx="55721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87" name="Rectangle 177">
            <a:extLst>
              <a:ext uri="{FF2B5EF4-FFF2-40B4-BE49-F238E27FC236}">
                <a16:creationId xmlns:a16="http://schemas.microsoft.com/office/drawing/2014/main" id="{094613DC-458F-363A-3B6B-48655675BC89}"/>
              </a:ext>
            </a:extLst>
          </p:cNvPr>
          <p:cNvSpPr>
            <a:spLocks/>
          </p:cNvSpPr>
          <p:nvPr/>
        </p:nvSpPr>
        <p:spPr bwMode="auto">
          <a:xfrm>
            <a:off x="4648546" y="1148519"/>
            <a:ext cx="2894908" cy="22902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altLang="fr-FR" sz="12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Dr Eric Rolland.  </a:t>
            </a:r>
            <a:r>
              <a:rPr lang="en-US" altLang="fr-FR" sz="12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Congrès</a:t>
            </a:r>
            <a:r>
              <a:rPr lang="en-US" altLang="fr-FR" sz="12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 SFTS 2006</a:t>
            </a:r>
          </a:p>
        </p:txBody>
      </p:sp>
      <p:sp>
        <p:nvSpPr>
          <p:cNvPr id="64588" name="Rectangle 178">
            <a:extLst>
              <a:ext uri="{FF2B5EF4-FFF2-40B4-BE49-F238E27FC236}">
                <a16:creationId xmlns:a16="http://schemas.microsoft.com/office/drawing/2014/main" id="{E875B63D-8949-70C3-4021-1F59A45D98F7}"/>
              </a:ext>
            </a:extLst>
          </p:cNvPr>
          <p:cNvSpPr>
            <a:spLocks/>
          </p:cNvSpPr>
          <p:nvPr/>
        </p:nvSpPr>
        <p:spPr bwMode="auto">
          <a:xfrm>
            <a:off x="1499015" y="6067426"/>
            <a:ext cx="9563725" cy="4746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500"/>
              </a:spcBef>
              <a:buNone/>
            </a:pPr>
            <a:r>
              <a:rPr lang="en-US" altLang="fr-FR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Rolland E Paillard P. Le </a:t>
            </a:r>
            <a:r>
              <a:rPr lang="en-US" altLang="fr-FR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déséquilibre</a:t>
            </a:r>
            <a:r>
              <a:rPr lang="en-US" altLang="fr-FR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lombo</a:t>
            </a:r>
            <a:r>
              <a:rPr lang="en-US" altLang="fr-FR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pelvien</a:t>
            </a:r>
            <a:r>
              <a:rPr lang="en-US" altLang="fr-FR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 chez le sportif. De l</a:t>
            </a:r>
            <a:r>
              <a:rPr lang="ja-JP" altLang="en-US" sz="1600" i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</a:rPr>
              <a:t>’</a:t>
            </a:r>
            <a:r>
              <a:rPr lang="en-US" altLang="ja-JP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anatomie</a:t>
            </a:r>
            <a:r>
              <a:rPr lang="en-US" altLang="ja-JP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à</a:t>
            </a:r>
            <a:r>
              <a:rPr lang="en-US" altLang="ja-JP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la </a:t>
            </a:r>
            <a:r>
              <a:rPr lang="en-US" altLang="ja-JP" sz="16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pathologie</a:t>
            </a:r>
            <a:r>
              <a:rPr lang="en-US" altLang="ja-JP" sz="16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. </a:t>
            </a:r>
          </a:p>
          <a:p>
            <a:pPr algn="ctr">
              <a:spcBef>
                <a:spcPts val="500"/>
              </a:spcBef>
              <a:buNone/>
            </a:pPr>
            <a:r>
              <a:rPr lang="en-US" altLang="ja-JP" sz="14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S </a:t>
            </a:r>
            <a:r>
              <a:rPr lang="en-US" altLang="ja-JP" sz="1400" i="1" dirty="0" err="1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Médical</a:t>
            </a:r>
            <a:r>
              <a:rPr lang="en-US" altLang="ja-JP" sz="1400" i="1" dirty="0">
                <a:solidFill>
                  <a:srgbClr val="FFFF00"/>
                </a:solidFill>
                <a:highlight>
                  <a:srgbClr val="000080"/>
                </a:highlight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Editor 2005 Montpellier</a:t>
            </a:r>
            <a:endParaRPr lang="en-US" altLang="fr-FR" sz="1400" i="1" dirty="0">
              <a:solidFill>
                <a:srgbClr val="FFFF00"/>
              </a:solidFill>
              <a:highlight>
                <a:srgbClr val="000080"/>
              </a:highlight>
              <a:latin typeface="Arial" panose="020B0604020202020204" pitchFamily="34" charset="0"/>
              <a:ea typeface="ヒラギノ角ゴ ProN W3" pitchFamily="6" charset="-128"/>
              <a:cs typeface="Arial" panose="020B0604020202020204" pitchFamily="34" charset="0"/>
            </a:endParaRPr>
          </a:p>
        </p:txBody>
      </p:sp>
      <p:sp>
        <p:nvSpPr>
          <p:cNvPr id="64589" name="Rectangle 179">
            <a:extLst>
              <a:ext uri="{FF2B5EF4-FFF2-40B4-BE49-F238E27FC236}">
                <a16:creationId xmlns:a16="http://schemas.microsoft.com/office/drawing/2014/main" id="{5EE17AD4-D27F-E4FD-F447-E82DDC9F5D14}"/>
              </a:ext>
            </a:extLst>
          </p:cNvPr>
          <p:cNvSpPr>
            <a:spLocks/>
          </p:cNvSpPr>
          <p:nvPr/>
        </p:nvSpPr>
        <p:spPr bwMode="auto">
          <a:xfrm>
            <a:off x="2736850" y="269875"/>
            <a:ext cx="7124700" cy="584200"/>
          </a:xfrm>
          <a:prstGeom prst="rect">
            <a:avLst/>
          </a:prstGeom>
          <a:solidFill>
            <a:srgbClr val="80004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Paramètres</a:t>
            </a: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</a:t>
            </a: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Lombo</a:t>
            </a: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</a:t>
            </a: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Pelviens</a:t>
            </a:r>
            <a:endParaRPr lang="en-US" altLang="fr-FR" b="1" dirty="0">
              <a:solidFill>
                <a:srgbClr val="FFFFFF"/>
              </a:solidFill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CDC55E34-FBC9-189A-77A9-A86170B59F8E}"/>
              </a:ext>
            </a:extLst>
          </p:cNvPr>
          <p:cNvSpPr>
            <a:spLocks/>
          </p:cNvSpPr>
          <p:nvPr/>
        </p:nvSpPr>
        <p:spPr bwMode="auto">
          <a:xfrm>
            <a:off x="1524000" y="468313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8F81F7B-ED22-258D-B4B2-70196DC0AFCA}"/>
              </a:ext>
            </a:extLst>
          </p:cNvPr>
          <p:cNvSpPr>
            <a:spLocks/>
          </p:cNvSpPr>
          <p:nvPr/>
        </p:nvSpPr>
        <p:spPr bwMode="auto">
          <a:xfrm>
            <a:off x="2590800" y="1539875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2591B51-84A5-67B3-6055-986533F7B8E8}"/>
              </a:ext>
            </a:extLst>
          </p:cNvPr>
          <p:cNvSpPr>
            <a:spLocks/>
          </p:cNvSpPr>
          <p:nvPr/>
        </p:nvSpPr>
        <p:spPr bwMode="auto">
          <a:xfrm>
            <a:off x="4459289" y="2868614"/>
            <a:ext cx="6524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I=88°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1C1D2BD3-63EF-9BFE-7B4F-E9A4A2857BD4}"/>
              </a:ext>
            </a:extLst>
          </p:cNvPr>
          <p:cNvSpPr>
            <a:spLocks/>
          </p:cNvSpPr>
          <p:nvPr/>
        </p:nvSpPr>
        <p:spPr bwMode="auto">
          <a:xfrm>
            <a:off x="7031039" y="4046539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70°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5EFFF8D0-41CD-8BE8-26D2-02E7C2E47359}"/>
              </a:ext>
            </a:extLst>
          </p:cNvPr>
          <p:cNvSpPr>
            <a:spLocks/>
          </p:cNvSpPr>
          <p:nvPr/>
        </p:nvSpPr>
        <p:spPr bwMode="auto">
          <a:xfrm>
            <a:off x="2590800" y="1539875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ea typeface="ヒラギノ角ゴ ProN W6" pitchFamily="6" charset="-128"/>
            </a:endParaRPr>
          </a:p>
        </p:txBody>
      </p:sp>
      <p:pic>
        <p:nvPicPr>
          <p:cNvPr id="65542" name="Picture 6">
            <a:extLst>
              <a:ext uri="{FF2B5EF4-FFF2-40B4-BE49-F238E27FC236}">
                <a16:creationId xmlns:a16="http://schemas.microsoft.com/office/drawing/2014/main" id="{568C2559-6D3F-723E-2304-F6F3958789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1" y="1844676"/>
            <a:ext cx="2773804" cy="41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B187D36A-588B-457B-603A-A5F92ECAC0F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9363"/>
            <a:ext cx="49101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Rectangle 8">
            <a:extLst>
              <a:ext uri="{FF2B5EF4-FFF2-40B4-BE49-F238E27FC236}">
                <a16:creationId xmlns:a16="http://schemas.microsoft.com/office/drawing/2014/main" id="{0DEAA6AC-7DAF-8C74-4AD0-FEEBDE04C3D8}"/>
              </a:ext>
            </a:extLst>
          </p:cNvPr>
          <p:cNvSpPr>
            <a:spLocks/>
          </p:cNvSpPr>
          <p:nvPr/>
        </p:nvSpPr>
        <p:spPr bwMode="auto">
          <a:xfrm>
            <a:off x="4797425" y="3076576"/>
            <a:ext cx="4344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40%</a:t>
            </a: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E41C4AF1-C2E3-B614-0CAC-93CFE11E7763}"/>
              </a:ext>
            </a:extLst>
          </p:cNvPr>
          <p:cNvSpPr>
            <a:spLocks/>
          </p:cNvSpPr>
          <p:nvPr/>
        </p:nvSpPr>
        <p:spPr bwMode="auto">
          <a:xfrm>
            <a:off x="3884613" y="3076576"/>
            <a:ext cx="4344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20%</a:t>
            </a: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0EE522FE-935F-2939-02FF-66579F032308}"/>
              </a:ext>
            </a:extLst>
          </p:cNvPr>
          <p:cNvSpPr>
            <a:spLocks/>
          </p:cNvSpPr>
          <p:nvPr/>
        </p:nvSpPr>
        <p:spPr bwMode="auto">
          <a:xfrm>
            <a:off x="3024188" y="3076576"/>
            <a:ext cx="4344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20%</a:t>
            </a:r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B0B648C3-9BE1-E107-CCF4-51CCE73AD5D6}"/>
              </a:ext>
            </a:extLst>
          </p:cNvPr>
          <p:cNvSpPr>
            <a:spLocks/>
          </p:cNvSpPr>
          <p:nvPr/>
        </p:nvSpPr>
        <p:spPr bwMode="auto">
          <a:xfrm>
            <a:off x="5759450" y="3076576"/>
            <a:ext cx="4344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20%</a:t>
            </a:r>
          </a:p>
        </p:txBody>
      </p:sp>
      <p:sp>
        <p:nvSpPr>
          <p:cNvPr id="65548" name="Rectangle 12">
            <a:extLst>
              <a:ext uri="{FF2B5EF4-FFF2-40B4-BE49-F238E27FC236}">
                <a16:creationId xmlns:a16="http://schemas.microsoft.com/office/drawing/2014/main" id="{9241C85F-2E64-C0EA-E5CB-80AE45EAD4E0}"/>
              </a:ext>
            </a:extLst>
          </p:cNvPr>
          <p:cNvSpPr>
            <a:spLocks/>
          </p:cNvSpPr>
          <p:nvPr/>
        </p:nvSpPr>
        <p:spPr bwMode="auto">
          <a:xfrm>
            <a:off x="3581401" y="4191001"/>
            <a:ext cx="7421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30-40°</a:t>
            </a:r>
          </a:p>
        </p:txBody>
      </p:sp>
      <p:sp>
        <p:nvSpPr>
          <p:cNvPr id="65549" name="Rectangle 13">
            <a:extLst>
              <a:ext uri="{FF2B5EF4-FFF2-40B4-BE49-F238E27FC236}">
                <a16:creationId xmlns:a16="http://schemas.microsoft.com/office/drawing/2014/main" id="{75D876CB-BE43-1AB7-650B-AE34C0D14506}"/>
              </a:ext>
            </a:extLst>
          </p:cNvPr>
          <p:cNvSpPr>
            <a:spLocks/>
          </p:cNvSpPr>
          <p:nvPr/>
        </p:nvSpPr>
        <p:spPr bwMode="auto">
          <a:xfrm>
            <a:off x="6164264" y="4241801"/>
            <a:ext cx="6363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&gt; 60°</a:t>
            </a:r>
          </a:p>
        </p:txBody>
      </p:sp>
      <p:sp>
        <p:nvSpPr>
          <p:cNvPr id="65550" name="Rectangle 14">
            <a:extLst>
              <a:ext uri="{FF2B5EF4-FFF2-40B4-BE49-F238E27FC236}">
                <a16:creationId xmlns:a16="http://schemas.microsoft.com/office/drawing/2014/main" id="{4C473A0D-3814-F9A8-4DA1-03E046CBE520}"/>
              </a:ext>
            </a:extLst>
          </p:cNvPr>
          <p:cNvSpPr>
            <a:spLocks/>
          </p:cNvSpPr>
          <p:nvPr/>
        </p:nvSpPr>
        <p:spPr bwMode="auto">
          <a:xfrm>
            <a:off x="5003800" y="4241800"/>
            <a:ext cx="838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600" b="1">
                <a:solidFill>
                  <a:schemeClr val="bg1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50 °</a:t>
            </a:r>
          </a:p>
        </p:txBody>
      </p:sp>
      <p:sp>
        <p:nvSpPr>
          <p:cNvPr id="65551" name="Rectangle 15">
            <a:extLst>
              <a:ext uri="{FF2B5EF4-FFF2-40B4-BE49-F238E27FC236}">
                <a16:creationId xmlns:a16="http://schemas.microsoft.com/office/drawing/2014/main" id="{33C643AA-8804-2A7A-CD09-7834FD2B761D}"/>
              </a:ext>
            </a:extLst>
          </p:cNvPr>
          <p:cNvSpPr>
            <a:spLocks/>
          </p:cNvSpPr>
          <p:nvPr/>
        </p:nvSpPr>
        <p:spPr bwMode="auto">
          <a:xfrm>
            <a:off x="2857500" y="1709738"/>
            <a:ext cx="4686300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100"/>
              </a:spcBef>
              <a:buNone/>
            </a:pPr>
            <a:r>
              <a:rPr lang="en-US" altLang="fr-FR" sz="1800" b="1" dirty="0" err="1">
                <a:latin typeface="Arial" panose="020B0604020202020204" pitchFamily="34" charset="0"/>
                <a:ea typeface="ヒラギノ角ゴ ProN W3" pitchFamily="6" charset="-128"/>
              </a:rPr>
              <a:t>Classement</a:t>
            </a:r>
            <a:r>
              <a:rPr lang="en-US" altLang="fr-FR" sz="1800" b="1" dirty="0">
                <a:latin typeface="Arial" panose="020B0604020202020204" pitchFamily="34" charset="0"/>
                <a:ea typeface="ヒラギノ角ゴ ProN W3" pitchFamily="6" charset="-128"/>
              </a:rPr>
              <a:t> par types : ROUSSOULY</a:t>
            </a:r>
          </a:p>
        </p:txBody>
      </p:sp>
      <p:sp>
        <p:nvSpPr>
          <p:cNvPr id="65552" name="Rectangle 16">
            <a:extLst>
              <a:ext uri="{FF2B5EF4-FFF2-40B4-BE49-F238E27FC236}">
                <a16:creationId xmlns:a16="http://schemas.microsoft.com/office/drawing/2014/main" id="{D9F5B48B-DF0E-D311-CE83-4BACE0740F98}"/>
              </a:ext>
            </a:extLst>
          </p:cNvPr>
          <p:cNvSpPr>
            <a:spLocks/>
          </p:cNvSpPr>
          <p:nvPr/>
        </p:nvSpPr>
        <p:spPr bwMode="auto">
          <a:xfrm>
            <a:off x="3588194" y="689770"/>
            <a:ext cx="4470400" cy="5842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Rachis - </a:t>
            </a:r>
            <a:r>
              <a:rPr lang="en-US" altLang="fr-FR" b="1" dirty="0" err="1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Morphologie</a:t>
            </a:r>
            <a:endParaRPr lang="en-US" altLang="fr-FR" b="1" dirty="0">
              <a:solidFill>
                <a:schemeClr val="bg1"/>
              </a:solidFill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9AF54076-BF39-8A98-E992-04E108EFACE5}"/>
              </a:ext>
            </a:extLst>
          </p:cNvPr>
          <p:cNvSpPr>
            <a:spLocks/>
          </p:cNvSpPr>
          <p:nvPr/>
        </p:nvSpPr>
        <p:spPr bwMode="auto">
          <a:xfrm>
            <a:off x="1524000" y="468313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solidFill>
                <a:schemeClr val="tx1"/>
              </a:solidFill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EDCEDD6-8CA1-DFD8-D4F9-3688025D26B8}"/>
              </a:ext>
            </a:extLst>
          </p:cNvPr>
          <p:cNvSpPr>
            <a:spLocks/>
          </p:cNvSpPr>
          <p:nvPr/>
        </p:nvSpPr>
        <p:spPr bwMode="auto">
          <a:xfrm>
            <a:off x="3651250" y="2746375"/>
            <a:ext cx="4889500" cy="36068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fr-FR" sz="1200" dirty="0">
              <a:solidFill>
                <a:schemeClr val="tx1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</a:endParaRPr>
          </a:p>
          <a:p>
            <a:pPr algn="ctr" eaLnBrk="1" hangingPunct="1">
              <a:defRPr/>
            </a:pPr>
            <a:r>
              <a:rPr lang="en-US" alt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</a:rPr>
              <a:t>L</a:t>
            </a:r>
            <a:r>
              <a:rPr lang="ja-JP" alt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</a:rPr>
              <a:t>’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incidence "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attendue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" 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à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60° avec 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lordose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de type 4 </a:t>
            </a:r>
          </a:p>
          <a:p>
            <a:pPr algn="ctr" eaLnBrk="1" hangingPunct="1">
              <a:defRPr/>
            </a:pPr>
            <a:r>
              <a:rPr lang="en-US" alt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n </a:t>
            </a:r>
            <a:r>
              <a:rPr lang="ja-JP" alt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</a:rPr>
              <a:t>’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est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pas 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celle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de la 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gymnaste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de haut </a:t>
            </a:r>
            <a:r>
              <a:rPr lang="en-US" altLang="ja-JP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niveau</a:t>
            </a:r>
            <a:r>
              <a:rPr lang="en-US" altLang="ja-JP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!</a:t>
            </a: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Gym HN : Incidence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moyenne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: 46.4° (34-70)</a:t>
            </a:r>
          </a:p>
          <a:p>
            <a:pPr algn="ctr" eaLnBrk="1" hangingPunct="1">
              <a:defRPr/>
            </a:pPr>
            <a:endParaRPr lang="en-US" altLang="fr-FR" sz="1600" dirty="0">
              <a:solidFill>
                <a:schemeClr val="tx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+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faible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que dans la population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générale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(50°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moyenne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+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faible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que dans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une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population de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rugbymen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pros </a:t>
            </a: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Roussouly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, 2006, I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moy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58°,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aucun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dos de type 1 </a:t>
            </a:r>
            <a:r>
              <a:rPr lang="en-US" altLang="fr-F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ou</a:t>
            </a:r>
            <a:r>
              <a:rPr lang="en-US" altLang="fr-FR" sz="12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2)</a:t>
            </a:r>
          </a:p>
          <a:p>
            <a:pPr algn="ctr" eaLnBrk="1" hangingPunct="1">
              <a:defRPr/>
            </a:pPr>
            <a:endParaRPr lang="en-US" altLang="fr-FR" sz="1600" dirty="0">
              <a:solidFill>
                <a:schemeClr val="tx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altLang="fr-FR" sz="1600" dirty="0">
              <a:solidFill>
                <a:schemeClr val="tx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Gym HN: </a:t>
            </a:r>
            <a:r>
              <a:rPr lang="en-US" altLang="fr-FR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lordose</a:t>
            </a:r>
            <a:r>
              <a:rPr lang="en-US" altLang="fr-FR" sz="1200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la plus </a:t>
            </a:r>
            <a:r>
              <a:rPr lang="en-US" altLang="fr-FR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fréquente</a:t>
            </a:r>
            <a:r>
              <a:rPr lang="en-US" altLang="fr-FR" sz="1200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de type 2 </a:t>
            </a:r>
            <a:r>
              <a:rPr lang="en-US" altLang="fr-FR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ou</a:t>
            </a:r>
            <a:r>
              <a:rPr lang="en-US" altLang="fr-F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3</a:t>
            </a:r>
          </a:p>
          <a:p>
            <a:pPr algn="ctr" eaLnBrk="1" hangingPunct="1">
              <a:defRPr/>
            </a:pPr>
            <a:r>
              <a:rPr lang="en-US" altLang="fr-F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Avec tendance </a:t>
            </a:r>
            <a:r>
              <a:rPr lang="en-US" altLang="fr-FR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cyphotique</a:t>
            </a:r>
            <a:r>
              <a:rPr lang="en-US" altLang="fr-FR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basse</a:t>
            </a:r>
            <a:endParaRPr lang="en-US" altLang="fr-FR" sz="1200" b="1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highlight>
                <a:srgbClr val="FF0000"/>
              </a:highlight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n-US" altLang="fr-FR" sz="1200" b="1" i="1" dirty="0">
              <a:solidFill>
                <a:schemeClr val="tx1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Le type 4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est</a:t>
            </a: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plutôt</a:t>
            </a: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celui</a:t>
            </a: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de la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gymnaste</a:t>
            </a: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de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niveau</a:t>
            </a:r>
            <a:r>
              <a:rPr lang="en-US" altLang="fr-F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fr-FR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highlight>
                  <a:srgbClr val="FF0000"/>
                </a:highlight>
                <a:ea typeface="ＭＳ Ｐゴシック" panose="020B0600070205080204" pitchFamily="34" charset="-128"/>
                <a:cs typeface="Arial" panose="020B0604020202020204" pitchFamily="34" charset="0"/>
              </a:rPr>
              <a:t>moyen</a:t>
            </a:r>
            <a:endParaRPr lang="en-US" altLang="fr-FR" sz="1600" b="1" i="1" dirty="0">
              <a:solidFill>
                <a:schemeClr val="bg1"/>
              </a:solidFill>
              <a:effectLst>
                <a:outerShdw blurRad="38100" dist="38100" dir="2700000" algn="tl">
                  <a:srgbClr val="1F497D"/>
                </a:outerShdw>
              </a:effectLst>
              <a:highlight>
                <a:srgbClr val="FF0000"/>
              </a:highlight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Qui </a:t>
            </a:r>
            <a:r>
              <a:rPr lang="en-US" altLang="fr-F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compense</a:t>
            </a:r>
            <a:r>
              <a:rPr lang="en-US" alt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  <a:cs typeface="Arial" panose="020B0604020202020204" pitchFamily="34" charset="0"/>
              </a:rPr>
              <a:t> son deficit technique</a:t>
            </a:r>
          </a:p>
          <a:p>
            <a:pPr algn="ctr" eaLnBrk="1" hangingPunct="1">
              <a:defRPr/>
            </a:pPr>
            <a:endParaRPr lang="en-US" altLang="fr-FR" sz="1600" b="1" i="1" dirty="0">
              <a:solidFill>
                <a:schemeClr val="tx1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fr-FR" sz="1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  <a:sym typeface="Times New Roman" panose="02020603050405020304" pitchFamily="18" charset="0"/>
              </a:rPr>
              <a:t>	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730150E-BB2D-CC2D-6D40-6A60FD7892DC}"/>
              </a:ext>
            </a:extLst>
          </p:cNvPr>
          <p:cNvSpPr>
            <a:spLocks/>
          </p:cNvSpPr>
          <p:nvPr/>
        </p:nvSpPr>
        <p:spPr bwMode="auto">
          <a:xfrm>
            <a:off x="9131300" y="863599"/>
            <a:ext cx="1905000" cy="1938339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b="1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Dr Eric EBERMEYER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400" b="1" i="1" dirty="0">
              <a:solidFill>
                <a:schemeClr val="bg1"/>
              </a:solidFill>
              <a:latin typeface="Arial" panose="020B0604020202020204" pitchFamily="34" charset="0"/>
              <a:ea typeface="ヒラギノ角ゴ ProN W3" pitchFamily="6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Dr Henri OLAGNIER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Laurent TRABLEAU,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400" i="1" dirty="0">
              <a:solidFill>
                <a:schemeClr val="bg1"/>
              </a:solidFill>
              <a:latin typeface="Arial" panose="020B0604020202020204" pitchFamily="34" charset="0"/>
              <a:ea typeface="ヒラギノ角ゴ ProN W3" pitchFamily="6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b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Unité</a:t>
            </a:r>
            <a:r>
              <a:rPr lang="en-US" altLang="fr-FR" sz="14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 rachis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CHU ST ETIENNE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400" b="1" dirty="0">
              <a:solidFill>
                <a:schemeClr val="bg1"/>
              </a:solidFill>
              <a:latin typeface="Arial" panose="020B0604020202020204" pitchFamily="34" charset="0"/>
              <a:ea typeface="ヒラギノ角ゴ ProN W3" pitchFamily="6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b="1" dirty="0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</a:rPr>
              <a:t>2010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AE6CEE28-849D-037E-F3F9-307D276523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341438"/>
            <a:ext cx="29337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>
            <a:extLst>
              <a:ext uri="{FF2B5EF4-FFF2-40B4-BE49-F238E27FC236}">
                <a16:creationId xmlns:a16="http://schemas.microsoft.com/office/drawing/2014/main" id="{15D049CE-9D4E-591C-4BDD-4612F91105A7}"/>
              </a:ext>
            </a:extLst>
          </p:cNvPr>
          <p:cNvSpPr>
            <a:spLocks/>
          </p:cNvSpPr>
          <p:nvPr/>
        </p:nvSpPr>
        <p:spPr bwMode="auto">
          <a:xfrm>
            <a:off x="4129088" y="25400"/>
            <a:ext cx="4470400" cy="10668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Rachis de l</a:t>
            </a:r>
            <a:r>
              <a:rPr lang="ja-JP" altLang="en-US" b="1">
                <a:solidFill>
                  <a:schemeClr val="bg1"/>
                </a:solidFill>
                <a:latin typeface="Arial" panose="020B0604020202020204" pitchFamily="34" charset="0"/>
                <a:ea typeface="ヒラギノ角ゴ ProN W3" pitchFamily="6" charset="-128"/>
                <a:sym typeface="Gill Sans" panose="020B0502020104020203" pitchFamily="34" charset="-79"/>
              </a:rPr>
              <a:t>’</a:t>
            </a:r>
            <a:r>
              <a:rPr lang="en-US" altLang="ja-JP" b="1" dirty="0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enfant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 err="1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gymnaste</a:t>
            </a:r>
            <a:endParaRPr lang="en-US" altLang="fr-FR" b="1" dirty="0">
              <a:solidFill>
                <a:schemeClr val="bg1"/>
              </a:solidFill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  <p:pic>
        <p:nvPicPr>
          <p:cNvPr id="66567" name="Picture 7">
            <a:extLst>
              <a:ext uri="{FF2B5EF4-FFF2-40B4-BE49-F238E27FC236}">
                <a16:creationId xmlns:a16="http://schemas.microsoft.com/office/drawing/2014/main" id="{AFD86E11-EFEE-B0D8-730F-01099B5740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815" y="4056063"/>
            <a:ext cx="2777552" cy="229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2B92EFA-BF24-9F38-A356-641331DFE5A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070100"/>
            <a:ext cx="2689485" cy="3606800"/>
          </a:xfrm>
          <a:prstGeom prst="rect">
            <a:avLst/>
          </a:prstGeom>
          <a:noFill/>
          <a:ln w="38100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7" descr="FFGym.jpg">
            <a:extLst>
              <a:ext uri="{FF2B5EF4-FFF2-40B4-BE49-F238E27FC236}">
                <a16:creationId xmlns:a16="http://schemas.microsoft.com/office/drawing/2014/main" id="{50D7DC11-8C43-9B97-2752-1BCDE5B5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" y="276047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46C6C9C-36A1-C87C-2F2D-2ACFB983E0E9}"/>
              </a:ext>
            </a:extLst>
          </p:cNvPr>
          <p:cNvSpPr>
            <a:spLocks/>
          </p:cNvSpPr>
          <p:nvPr/>
        </p:nvSpPr>
        <p:spPr bwMode="auto">
          <a:xfrm>
            <a:off x="1524000" y="468313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C6599CFB-6423-246E-0223-09FE35959916}"/>
              </a:ext>
            </a:extLst>
          </p:cNvPr>
          <p:cNvSpPr>
            <a:spLocks/>
          </p:cNvSpPr>
          <p:nvPr/>
        </p:nvSpPr>
        <p:spPr bwMode="auto">
          <a:xfrm>
            <a:off x="3575049" y="1446213"/>
            <a:ext cx="5041901" cy="11430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BILAN DYNAMIQUE </a:t>
            </a:r>
            <a:r>
              <a:rPr lang="en-US" altLang="fr-FR" sz="2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debout</a:t>
            </a:r>
            <a:endParaRPr lang="en-US" altLang="fr-FR" sz="2200" b="1" dirty="0">
              <a:solidFill>
                <a:srgbClr val="FFFFFF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2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test </a:t>
            </a:r>
            <a:r>
              <a:rPr lang="en-US" altLang="fr-FR" sz="2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en</a:t>
            </a:r>
            <a:r>
              <a:rPr lang="en-US" altLang="fr-FR" sz="2200" b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2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hyperlordose</a:t>
            </a:r>
            <a:endParaRPr lang="en-US" altLang="fr-FR" sz="2200" b="1" dirty="0">
              <a:solidFill>
                <a:srgbClr val="FFFFFF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200" i="1" dirty="0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classification des </a:t>
            </a:r>
            <a:r>
              <a:rPr lang="en-US" altLang="fr-FR" sz="1200" i="1" dirty="0" err="1">
                <a:solidFill>
                  <a:srgbClr val="FFFFFF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lordoses</a:t>
            </a:r>
            <a:endParaRPr lang="en-US" altLang="fr-FR" sz="1200" i="1" dirty="0">
              <a:solidFill>
                <a:srgbClr val="FFFFFF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lordoses</a:t>
            </a:r>
            <a:r>
              <a:rPr lang="en-US" altLang="fr-FR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harmonieuses</a:t>
            </a:r>
            <a:endParaRPr lang="en-US" altLang="fr-FR" sz="2000" b="1" i="1" dirty="0">
              <a:solidFill>
                <a:srgbClr val="FFFF00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3817A6E0-96EB-0AEB-4685-8BC5DFDA08B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>
            <a:fillRect/>
          </a:stretch>
        </p:blipFill>
        <p:spPr bwMode="auto">
          <a:xfrm>
            <a:off x="3105150" y="2781301"/>
            <a:ext cx="1689100" cy="1941513"/>
          </a:xfrm>
          <a:prstGeom prst="rect">
            <a:avLst/>
          </a:prstGeom>
          <a:noFill/>
          <a:ln w="38100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54109945-CB80-185D-85D4-2642239E7A0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5"/>
          <a:stretch>
            <a:fillRect/>
          </a:stretch>
        </p:blipFill>
        <p:spPr bwMode="auto">
          <a:xfrm>
            <a:off x="5270500" y="2781300"/>
            <a:ext cx="1646238" cy="1962150"/>
          </a:xfrm>
          <a:prstGeom prst="rect">
            <a:avLst/>
          </a:prstGeom>
          <a:noFill/>
          <a:ln w="38100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>
            <a:extLst>
              <a:ext uri="{FF2B5EF4-FFF2-40B4-BE49-F238E27FC236}">
                <a16:creationId xmlns:a16="http://schemas.microsoft.com/office/drawing/2014/main" id="{27482E0C-9BAB-3C77-E472-FD50A337FC12}"/>
              </a:ext>
            </a:extLst>
          </p:cNvPr>
          <p:cNvSpPr>
            <a:spLocks/>
          </p:cNvSpPr>
          <p:nvPr/>
        </p:nvSpPr>
        <p:spPr bwMode="auto">
          <a:xfrm>
            <a:off x="3346450" y="5295900"/>
            <a:ext cx="660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Protègent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leur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charnière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Lombo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Sacrée</a:t>
            </a:r>
            <a:endParaRPr lang="en-US" altLang="fr-FR" sz="1800" dirty="0"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Bonne extension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en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thoracique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et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thoraco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lombaire</a:t>
            </a:r>
            <a:endParaRPr lang="en-US" altLang="fr-FR" sz="1800" dirty="0"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Souplesse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en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antépulsion</a:t>
            </a:r>
            <a:r>
              <a:rPr lang="en-US" altLang="fr-FR" sz="1800" dirty="0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des </a:t>
            </a:r>
            <a:r>
              <a:rPr lang="en-US" altLang="fr-FR" sz="1800" dirty="0" err="1"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épaules</a:t>
            </a:r>
            <a:endParaRPr lang="en-US" altLang="fr-FR" sz="1800" dirty="0"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</p:txBody>
      </p:sp>
      <p:sp>
        <p:nvSpPr>
          <p:cNvPr id="59398" name="Line 6">
            <a:extLst>
              <a:ext uri="{FF2B5EF4-FFF2-40B4-BE49-F238E27FC236}">
                <a16:creationId xmlns:a16="http://schemas.microsoft.com/office/drawing/2014/main" id="{D2725C47-E25E-0678-B5E7-446A98794F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57938" y="2360613"/>
            <a:ext cx="50800" cy="201612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9399" name="Picture 7">
            <a:extLst>
              <a:ext uri="{FF2B5EF4-FFF2-40B4-BE49-F238E27FC236}">
                <a16:creationId xmlns:a16="http://schemas.microsoft.com/office/drawing/2014/main" id="{F278BB1C-EA61-D79E-3902-1C084030DA4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2747963"/>
            <a:ext cx="1511300" cy="1981200"/>
          </a:xfrm>
          <a:prstGeom prst="rect">
            <a:avLst/>
          </a:prstGeom>
          <a:noFill/>
          <a:ln w="38100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0" name="Rectangle 8">
            <a:extLst>
              <a:ext uri="{FF2B5EF4-FFF2-40B4-BE49-F238E27FC236}">
                <a16:creationId xmlns:a16="http://schemas.microsoft.com/office/drawing/2014/main" id="{A2B6F390-6797-4467-4DAA-078786C89AF2}"/>
              </a:ext>
            </a:extLst>
          </p:cNvPr>
          <p:cNvSpPr>
            <a:spLocks/>
          </p:cNvSpPr>
          <p:nvPr/>
        </p:nvSpPr>
        <p:spPr bwMode="auto">
          <a:xfrm>
            <a:off x="3575049" y="114300"/>
            <a:ext cx="5041901" cy="10668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Rachis </a:t>
            </a: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Lombaire</a:t>
            </a:r>
            <a:r>
              <a:rPr lang="en-US" altLang="fr-FR" b="1" dirty="0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de la </a:t>
            </a:r>
            <a:r>
              <a:rPr lang="en-US" altLang="fr-FR" b="1" dirty="0" err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Gymnaste</a:t>
            </a:r>
            <a:endParaRPr lang="en-US" altLang="fr-FR" b="1" dirty="0">
              <a:solidFill>
                <a:srgbClr val="FFFFFF"/>
              </a:solidFill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  <p:pic>
        <p:nvPicPr>
          <p:cNvPr id="2" name="Image 7" descr="FFGym.jpg">
            <a:extLst>
              <a:ext uri="{FF2B5EF4-FFF2-40B4-BE49-F238E27FC236}">
                <a16:creationId xmlns:a16="http://schemas.microsoft.com/office/drawing/2014/main" id="{567F3D19-910A-F569-0B55-7785B6059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4" y="453053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1E64B4D9-2B7E-1730-CC1D-57E0F39A9580}"/>
              </a:ext>
            </a:extLst>
          </p:cNvPr>
          <p:cNvSpPr>
            <a:spLocks/>
          </p:cNvSpPr>
          <p:nvPr/>
        </p:nvSpPr>
        <p:spPr bwMode="auto">
          <a:xfrm>
            <a:off x="1524000" y="492125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AB3FEBE-8B53-F27F-54B2-92556ADBFDB8}"/>
              </a:ext>
            </a:extLst>
          </p:cNvPr>
          <p:cNvSpPr>
            <a:spLocks/>
          </p:cNvSpPr>
          <p:nvPr/>
        </p:nvSpPr>
        <p:spPr bwMode="auto">
          <a:xfrm>
            <a:off x="4243388" y="1716088"/>
            <a:ext cx="3695700" cy="4318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Lordoses</a:t>
            </a:r>
            <a:r>
              <a:rPr lang="en-US" altLang="fr-FR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 </a:t>
            </a:r>
            <a:r>
              <a:rPr lang="en-US" altLang="fr-FR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ヒラギノ角ゴ ProN W3" pitchFamily="6" charset="-128"/>
                <a:sym typeface="Times New Roman" panose="02020603050405020304" pitchFamily="18" charset="0"/>
              </a:rPr>
              <a:t>dysharmonieuses</a:t>
            </a:r>
            <a:endParaRPr lang="en-US" altLang="fr-FR" sz="2400" b="1" i="1" dirty="0">
              <a:solidFill>
                <a:srgbClr val="FFFF00"/>
              </a:solidFill>
              <a:latin typeface="Times New Roman" panose="02020603050405020304" pitchFamily="18" charset="0"/>
              <a:ea typeface="ヒラギノ角ゴ ProN W3" pitchFamily="6" charset="-128"/>
              <a:sym typeface="Times New Roman" panose="02020603050405020304" pitchFamily="18" charset="0"/>
            </a:endParaRP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16966DE5-2A6D-0F93-A7BD-00F3C05BC40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/>
          <a:stretch>
            <a:fillRect/>
          </a:stretch>
        </p:blipFill>
        <p:spPr bwMode="auto">
          <a:xfrm>
            <a:off x="4989513" y="2552700"/>
            <a:ext cx="1433512" cy="2413000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C109A70E-B80E-4965-ECAA-254C8ED3C8E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2573338"/>
            <a:ext cx="1808163" cy="2413000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78C34697-02BE-CE44-F065-52CC8C87FAEC}"/>
              </a:ext>
            </a:extLst>
          </p:cNvPr>
          <p:cNvSpPr>
            <a:spLocks/>
          </p:cNvSpPr>
          <p:nvPr/>
        </p:nvSpPr>
        <p:spPr bwMode="auto">
          <a:xfrm>
            <a:off x="3608389" y="5416551"/>
            <a:ext cx="4211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5" bIns="0">
            <a:spAutoFit/>
          </a:bodyPr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</a:rPr>
              <a:t>Lordose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</a:rPr>
              <a:t>courte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;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</a:rPr>
              <a:t>cassure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</a:rPr>
              <a:t>en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</a:rPr>
              <a:t>lombaire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 bas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</a:rPr>
              <a:t>pas d</a:t>
            </a:r>
            <a:r>
              <a:rPr lang="ja-JP" altLang="en-US" sz="1800">
                <a:latin typeface="Arial" panose="020B0604020202020204" pitchFamily="34" charset="0"/>
                <a:ea typeface="ヒラギノ角ゴ ProN W3" pitchFamily="6" charset="-128"/>
              </a:rPr>
              <a:t>’</a:t>
            </a:r>
            <a:r>
              <a:rPr lang="en-US" altLang="ja-JP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extension </a:t>
            </a:r>
            <a:r>
              <a:rPr lang="en-US" altLang="ja-JP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en</a:t>
            </a:r>
            <a:r>
              <a:rPr lang="en-US" altLang="ja-JP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thoraco</a:t>
            </a:r>
            <a:r>
              <a:rPr lang="en-US" altLang="ja-JP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lombaire</a:t>
            </a:r>
            <a:endParaRPr lang="en-US" altLang="ja-JP" sz="1800" dirty="0">
              <a:latin typeface="Arial" panose="020B0604020202020204" pitchFamily="34" charset="0"/>
              <a:ea typeface="ヒラギノ角ゴ ProN W3" pitchFamily="6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Raideur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en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antépulsion</a:t>
            </a:r>
            <a:r>
              <a:rPr lang="en-US" altLang="fr-FR" sz="1800" dirty="0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des </a:t>
            </a:r>
            <a:r>
              <a:rPr lang="en-US" altLang="fr-FR" sz="1800" dirty="0" err="1"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épaules</a:t>
            </a:r>
            <a:endParaRPr lang="en-US" altLang="fr-FR" sz="1800" dirty="0">
              <a:latin typeface="Arial" panose="020B0604020202020204" pitchFamily="34" charset="0"/>
              <a:ea typeface="ヒラギノ角ゴ ProN W3" pitchFamily="6" charset="-128"/>
              <a:cs typeface="Arial" panose="020B0604020202020204" pitchFamily="34" charset="0"/>
            </a:endParaRPr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0DD1F906-18E2-3BD7-BFBD-72AA57B5C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4838" y="3530601"/>
            <a:ext cx="203200" cy="2524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0423" name="Line 7">
            <a:extLst>
              <a:ext uri="{FF2B5EF4-FFF2-40B4-BE49-F238E27FC236}">
                <a16:creationId xmlns:a16="http://schemas.microsoft.com/office/drawing/2014/main" id="{5B9B74BE-58EB-6944-827A-05438ACE8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3762376"/>
            <a:ext cx="1588" cy="2524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850EDD40-15EA-4FE8-18D3-F085E9DA9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0200" y="3636963"/>
            <a:ext cx="254000" cy="152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60425" name="Line 9">
            <a:extLst>
              <a:ext uri="{FF2B5EF4-FFF2-40B4-BE49-F238E27FC236}">
                <a16:creationId xmlns:a16="http://schemas.microsoft.com/office/drawing/2014/main" id="{A34A390D-52D4-F3C3-44BE-AA5B8386B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4200" y="3789363"/>
            <a:ext cx="0" cy="3048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60426" name="Picture 10">
            <a:extLst>
              <a:ext uri="{FF2B5EF4-FFF2-40B4-BE49-F238E27FC236}">
                <a16:creationId xmlns:a16="http://schemas.microsoft.com/office/drawing/2014/main" id="{8AD6E658-B80F-8C9E-2053-708219BFC12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1" y="2552700"/>
            <a:ext cx="1808163" cy="2413000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7" name="Rectangle 11">
            <a:extLst>
              <a:ext uri="{FF2B5EF4-FFF2-40B4-BE49-F238E27FC236}">
                <a16:creationId xmlns:a16="http://schemas.microsoft.com/office/drawing/2014/main" id="{5CB6EFAA-CC3C-3C22-F6A9-A83D879CDFE6}"/>
              </a:ext>
            </a:extLst>
          </p:cNvPr>
          <p:cNvSpPr>
            <a:spLocks/>
          </p:cNvSpPr>
          <p:nvPr/>
        </p:nvSpPr>
        <p:spPr bwMode="auto">
          <a:xfrm>
            <a:off x="3575050" y="114300"/>
            <a:ext cx="5041900" cy="10668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Rachis Lombaire de la Gymnaste</a:t>
            </a:r>
          </a:p>
        </p:txBody>
      </p:sp>
      <p:pic>
        <p:nvPicPr>
          <p:cNvPr id="2" name="Image 7" descr="FFGym.jpg">
            <a:extLst>
              <a:ext uri="{FF2B5EF4-FFF2-40B4-BE49-F238E27FC236}">
                <a16:creationId xmlns:a16="http://schemas.microsoft.com/office/drawing/2014/main" id="{CFCDE0F3-FE85-DD8E-E1B9-E391D8276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" y="502265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8CDCDA07-5B50-D40D-017D-A853A103D388}"/>
              </a:ext>
            </a:extLst>
          </p:cNvPr>
          <p:cNvSpPr>
            <a:spLocks/>
          </p:cNvSpPr>
          <p:nvPr/>
        </p:nvSpPr>
        <p:spPr bwMode="auto">
          <a:xfrm>
            <a:off x="1524000" y="468313"/>
            <a:ext cx="6426200" cy="2006600"/>
          </a:xfrm>
          <a:prstGeom prst="rect">
            <a:avLst/>
          </a:prstGeom>
          <a:noFill/>
          <a:ln>
            <a:noFill/>
          </a:ln>
        </p:spPr>
        <p:txBody>
          <a:bodyPr lIns="0" tIns="0" rIns="28575" bIns="0" anchor="ctr"/>
          <a:lstStyle>
            <a:lvl1pPr marL="28575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br>
              <a:rPr lang="en-US" altLang="fr-FR" sz="12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	    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             	</a:t>
            </a:r>
            <a:br>
              <a:rPr lang="en-US" altLang="fr-FR" sz="1200" b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r>
              <a:rPr lang="en-US" altLang="fr-FR" sz="3000" b="1"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                  </a:t>
            </a:r>
            <a:br>
              <a:rPr lang="en-US" altLang="fr-FR" sz="2800" b="1" i="1">
                <a:effectLst>
                  <a:outerShdw blurRad="38100" dist="38100" dir="2700000" algn="tl">
                    <a:srgbClr val="1F497D"/>
                  </a:outerShdw>
                </a:effectLst>
                <a:ea typeface="ヒラギノ角ゴ ProN W6" pitchFamily="6" charset="-128"/>
              </a:rPr>
            </a:br>
            <a:endParaRPr lang="en-US" altLang="fr-FR" sz="2800" b="1" i="1">
              <a:effectLst>
                <a:outerShdw blurRad="38100" dist="38100" dir="2700000" algn="tl">
                  <a:srgbClr val="1F497D"/>
                </a:outerShdw>
              </a:effectLst>
              <a:ea typeface="ヒラギノ角ゴ ProN W6" pitchFamily="6" charset="-128"/>
            </a:endParaRP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24EB5287-699C-CD65-198B-74F3E1B73AF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81">
            <a:off x="2484438" y="3235325"/>
            <a:ext cx="22352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A49ADA8C-05A0-984F-EA8B-0DB7420A101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3225800"/>
            <a:ext cx="2311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>
            <a:extLst>
              <a:ext uri="{FF2B5EF4-FFF2-40B4-BE49-F238E27FC236}">
                <a16:creationId xmlns:a16="http://schemas.microsoft.com/office/drawing/2014/main" id="{7105D215-C896-1CF6-2758-E75707C2031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3221038"/>
            <a:ext cx="2311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>
            <a:extLst>
              <a:ext uri="{FF2B5EF4-FFF2-40B4-BE49-F238E27FC236}">
                <a16:creationId xmlns:a16="http://schemas.microsoft.com/office/drawing/2014/main" id="{768C36BA-9EC7-9406-D1D2-ADB306055049}"/>
              </a:ext>
            </a:extLst>
          </p:cNvPr>
          <p:cNvSpPr>
            <a:spLocks/>
          </p:cNvSpPr>
          <p:nvPr/>
        </p:nvSpPr>
        <p:spPr bwMode="auto">
          <a:xfrm>
            <a:off x="3204889" y="1163314"/>
            <a:ext cx="5960022" cy="1705355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800"/>
              </a:spcBef>
              <a:buNone/>
            </a:pPr>
            <a:r>
              <a:rPr lang="en-US" alt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Test d</a:t>
            </a:r>
            <a:r>
              <a:rPr lang="ja-JP" altLang="en-US" sz="2800" b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’</a:t>
            </a:r>
            <a:r>
              <a:rPr lang="en-US" altLang="ja-JP" sz="28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hyperlordose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dynamique</a:t>
            </a:r>
            <a:r>
              <a:rPr lang="en-US" altLang="ja-JP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00"/>
              </a:spcBef>
              <a:buNone/>
            </a:pPr>
            <a:r>
              <a:rPr lang="en-US" altLang="fr-FR" sz="28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en</a:t>
            </a:r>
            <a:r>
              <a:rPr lang="en-US" alt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</a:t>
            </a:r>
            <a:r>
              <a:rPr lang="en-US" altLang="fr-FR" sz="28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décubitus</a:t>
            </a:r>
            <a:r>
              <a:rPr lang="en-US" alt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ventral</a:t>
            </a:r>
          </a:p>
          <a:p>
            <a:pPr algn="ctr">
              <a:spcBef>
                <a:spcPts val="800"/>
              </a:spcBef>
              <a:buNone/>
            </a:pPr>
            <a:r>
              <a:rPr lang="en-US" altLang="fr-FR" sz="28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HLDV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66F9C091-A856-A18D-7EEA-DE6D6C9EB1BA}"/>
              </a:ext>
            </a:extLst>
          </p:cNvPr>
          <p:cNvSpPr>
            <a:spLocks/>
          </p:cNvSpPr>
          <p:nvPr/>
        </p:nvSpPr>
        <p:spPr bwMode="auto">
          <a:xfrm>
            <a:off x="4686300" y="2635250"/>
            <a:ext cx="299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1100"/>
              </a:spcBef>
              <a:buNone/>
            </a:pPr>
            <a:r>
              <a:rPr lang="en-US" altLang="fr-FR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Déjà …………35 </a:t>
            </a:r>
            <a:r>
              <a:rPr lang="en-US" altLang="fr-FR" sz="14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ans</a:t>
            </a:r>
            <a:endParaRPr lang="en-US" altLang="fr-FR" sz="1400" b="1" dirty="0">
              <a:solidFill>
                <a:srgbClr val="FFFFFF"/>
              </a:solidFill>
              <a:latin typeface="Arial" panose="020B0604020202020204" pitchFamily="34" charset="0"/>
              <a:ea typeface="ヒラギノ角ゴ ProN W3" pitchFamily="6" charset="-128"/>
            </a:endParaRPr>
          </a:p>
        </p:txBody>
      </p:sp>
      <p:pic>
        <p:nvPicPr>
          <p:cNvPr id="25608" name="Picture 8">
            <a:extLst>
              <a:ext uri="{FF2B5EF4-FFF2-40B4-BE49-F238E27FC236}">
                <a16:creationId xmlns:a16="http://schemas.microsoft.com/office/drawing/2014/main" id="{23ABEA90-2849-935C-E74C-74E797058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902200"/>
            <a:ext cx="1905000" cy="1841500"/>
          </a:xfrm>
          <a:prstGeom prst="rect">
            <a:avLst/>
          </a:prstGeom>
          <a:noFill/>
          <a:ln w="38100">
            <a:solidFill>
              <a:srgbClr val="4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>
            <a:extLst>
              <a:ext uri="{FF2B5EF4-FFF2-40B4-BE49-F238E27FC236}">
                <a16:creationId xmlns:a16="http://schemas.microsoft.com/office/drawing/2014/main" id="{FEF631BA-5909-D821-AF0B-84B293B5884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4878389"/>
            <a:ext cx="1417638" cy="1889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1C0C64-F1FA-C5B3-4C85-E4970934E9D7}"/>
              </a:ext>
            </a:extLst>
          </p:cNvPr>
          <p:cNvSpPr txBox="1"/>
          <p:nvPr/>
        </p:nvSpPr>
        <p:spPr>
          <a:xfrm>
            <a:off x="1379095" y="479530"/>
            <a:ext cx="948877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200" b="1" dirty="0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Le diagnostic </a:t>
            </a:r>
            <a:r>
              <a:rPr lang="en-US" altLang="fr-FR" sz="3200" b="1" dirty="0" err="1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est</a:t>
            </a:r>
            <a:r>
              <a:rPr lang="en-US" altLang="fr-FR" sz="3200" b="1" dirty="0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</a:t>
            </a:r>
            <a:r>
              <a:rPr lang="en-US" altLang="fr-FR" sz="3200" b="1" dirty="0" err="1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avant</a:t>
            </a:r>
            <a:r>
              <a:rPr lang="en-US" altLang="fr-FR" sz="3200" b="1" dirty="0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 tout </a:t>
            </a:r>
            <a:r>
              <a:rPr lang="en-US" altLang="fr-FR" sz="3200" b="1" dirty="0" err="1">
                <a:solidFill>
                  <a:srgbClr val="FFFFFF"/>
                </a:solidFill>
                <a:highlight>
                  <a:srgbClr val="000080"/>
                </a:highlight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clinique</a:t>
            </a:r>
            <a:endParaRPr lang="en-US" altLang="fr-FR" sz="3200" b="1" dirty="0">
              <a:solidFill>
                <a:srgbClr val="FFFFFF"/>
              </a:solidFill>
              <a:highlight>
                <a:srgbClr val="000080"/>
              </a:highlight>
              <a:latin typeface="Gill Sans" panose="020B0502020104020203" pitchFamily="34" charset="-79"/>
              <a:ea typeface="ヒラギノ角ゴ ProN W3" pitchFamily="6" charset="-128"/>
              <a:sym typeface="Gill Sans" panose="020B0502020104020203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>
            <a:extLst>
              <a:ext uri="{FF2B5EF4-FFF2-40B4-BE49-F238E27FC236}">
                <a16:creationId xmlns:a16="http://schemas.microsoft.com/office/drawing/2014/main" id="{E962771F-A075-8566-5CC5-C1A60442E35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430338"/>
            <a:ext cx="1943100" cy="16129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>
            <a:extLst>
              <a:ext uri="{FF2B5EF4-FFF2-40B4-BE49-F238E27FC236}">
                <a16:creationId xmlns:a16="http://schemas.microsoft.com/office/drawing/2014/main" id="{4C484FA5-CDFB-84E3-D971-61FB73C651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433513"/>
            <a:ext cx="2044700" cy="16129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5424E35D-9435-6F1B-480B-D74EF7CF03C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3606800"/>
            <a:ext cx="2044700" cy="16129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08807A1E-3847-187F-398F-A8C84C3D4D2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606800"/>
            <a:ext cx="2044700" cy="15367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>
            <a:extLst>
              <a:ext uri="{FF2B5EF4-FFF2-40B4-BE49-F238E27FC236}">
                <a16:creationId xmlns:a16="http://schemas.microsoft.com/office/drawing/2014/main" id="{76ED72D5-286F-F48E-F18D-F66CEBB2BF9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606800"/>
            <a:ext cx="2044700" cy="15367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Rectangle 6">
            <a:extLst>
              <a:ext uri="{FF2B5EF4-FFF2-40B4-BE49-F238E27FC236}">
                <a16:creationId xmlns:a16="http://schemas.microsoft.com/office/drawing/2014/main" id="{314E4E35-E13E-DA4C-60FA-FF275850C57A}"/>
              </a:ext>
            </a:extLst>
          </p:cNvPr>
          <p:cNvSpPr>
            <a:spLocks/>
          </p:cNvSpPr>
          <p:nvPr/>
        </p:nvSpPr>
        <p:spPr bwMode="auto">
          <a:xfrm>
            <a:off x="2419922" y="5703887"/>
            <a:ext cx="7764905" cy="5080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5" bIns="0"/>
          <a:lstStyle>
            <a:lvl1pPr marL="285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500"/>
              </a:spcBef>
              <a:buNone/>
            </a:pPr>
            <a:r>
              <a:rPr lang="en-US" altLang="fr-FR" sz="14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Détermine</a:t>
            </a:r>
            <a:r>
              <a:rPr lang="en-US" altLang="fr-FR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 la </a:t>
            </a:r>
            <a:r>
              <a:rPr lang="en-US" altLang="fr-FR" sz="14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périodicité</a:t>
            </a:r>
            <a:r>
              <a:rPr lang="en-US" altLang="fr-FR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 de l</a:t>
            </a:r>
            <a:r>
              <a:rPr lang="ja-JP" altLang="en-US" sz="1400" b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</a:rPr>
              <a:t>’</a:t>
            </a:r>
            <a:r>
              <a:rPr lang="en-US" altLang="ja-JP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examen </a:t>
            </a:r>
            <a:r>
              <a:rPr lang="en-US" altLang="ja-JP" sz="14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clinique</a:t>
            </a:r>
            <a:r>
              <a:rPr lang="en-US" altLang="ja-JP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et durée du </a:t>
            </a:r>
            <a:r>
              <a:rPr lang="en-US" altLang="ja-JP" sz="1400" b="1" dirty="0" err="1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certificat</a:t>
            </a:r>
            <a:r>
              <a:rPr lang="en-US" altLang="ja-JP" sz="140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de performance</a:t>
            </a:r>
            <a:endParaRPr lang="en-US" altLang="fr-FR" sz="1400" b="1" dirty="0">
              <a:solidFill>
                <a:srgbClr val="FFFFFF"/>
              </a:solidFill>
              <a:latin typeface="Arial" panose="020B0604020202020204" pitchFamily="34" charset="0"/>
              <a:ea typeface="ヒラギノ角ゴ ProN W3" pitchFamily="6" charset="-128"/>
              <a:cs typeface="Arial" panose="020B0604020202020204" pitchFamily="34" charset="0"/>
            </a:endParaRPr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8C20866E-200F-9C4F-E392-289D319AEAD7}"/>
              </a:ext>
            </a:extLst>
          </p:cNvPr>
          <p:cNvSpPr>
            <a:spLocks/>
          </p:cNvSpPr>
          <p:nvPr/>
        </p:nvSpPr>
        <p:spPr bwMode="auto">
          <a:xfrm>
            <a:off x="4360863" y="314325"/>
            <a:ext cx="3568700" cy="5842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>
                <a:solidFill>
                  <a:srgbClr val="FFFFFF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HLDV</a:t>
            </a:r>
          </a:p>
        </p:txBody>
      </p:sp>
      <p:sp>
        <p:nvSpPr>
          <p:cNvPr id="26632" name="Line 8">
            <a:extLst>
              <a:ext uri="{FF2B5EF4-FFF2-40B4-BE49-F238E27FC236}">
                <a16:creationId xmlns:a16="http://schemas.microsoft.com/office/drawing/2014/main" id="{62F3B98A-64C5-0844-E5C1-F6698D21B67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9220200" y="3873500"/>
            <a:ext cx="0" cy="584200"/>
          </a:xfrm>
          <a:prstGeom prst="line">
            <a:avLst/>
          </a:prstGeom>
          <a:noFill/>
          <a:ln w="1143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E6939-0EE2-5C1A-1306-C6E0FE41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38" y="3630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Merci à mes maîtres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14B273-31CD-4ED3-ACB4-B480BE27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51" y="1361872"/>
            <a:ext cx="3212375" cy="22506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6457E1-07BD-6F77-BA29-33D5EF79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90136" y="4046692"/>
            <a:ext cx="1783404" cy="24461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06BCDF-F0B3-8EBD-1C6B-A49D9EB80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906" y="1333853"/>
            <a:ext cx="3417612" cy="23155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26AE0C-6908-B4A3-7DBE-CAFB925DF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569" y="4010122"/>
            <a:ext cx="1453610" cy="24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12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15FA1B69-EAA3-307B-54A2-B5D28D96C0F4}"/>
              </a:ext>
            </a:extLst>
          </p:cNvPr>
          <p:cNvSpPr>
            <a:spLocks/>
          </p:cNvSpPr>
          <p:nvPr/>
        </p:nvSpPr>
        <p:spPr bwMode="auto">
          <a:xfrm>
            <a:off x="4360863" y="314325"/>
            <a:ext cx="3568700" cy="584200"/>
          </a:xfrm>
          <a:prstGeom prst="rect">
            <a:avLst/>
          </a:prstGeom>
          <a:solidFill>
            <a:srgbClr val="80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>
                <a:solidFill>
                  <a:schemeClr val="bg1"/>
                </a:solidFill>
                <a:latin typeface="Gill Sans" panose="020B0502020104020203" pitchFamily="34" charset="-79"/>
                <a:ea typeface="ヒラギノ角ゴ ProN W3" pitchFamily="6" charset="-128"/>
                <a:sym typeface="Gill Sans" panose="020B0502020104020203" pitchFamily="34" charset="-79"/>
              </a:rPr>
              <a:t>HLDV</a:t>
            </a:r>
          </a:p>
        </p:txBody>
      </p:sp>
      <p:grpSp>
        <p:nvGrpSpPr>
          <p:cNvPr id="57346" name="Group 2">
            <a:extLst>
              <a:ext uri="{FF2B5EF4-FFF2-40B4-BE49-F238E27FC236}">
                <a16:creationId xmlns:a16="http://schemas.microsoft.com/office/drawing/2014/main" id="{73C0CE25-EC40-3D9B-DE4B-CE79BC81CBC4}"/>
              </a:ext>
            </a:extLst>
          </p:cNvPr>
          <p:cNvGrpSpPr>
            <a:grpSpLocks/>
          </p:cNvGrpSpPr>
          <p:nvPr/>
        </p:nvGrpSpPr>
        <p:grpSpPr bwMode="auto">
          <a:xfrm>
            <a:off x="3065463" y="1274763"/>
            <a:ext cx="5880100" cy="1033462"/>
            <a:chOff x="0" y="0"/>
            <a:chExt cx="3704" cy="651"/>
          </a:xfrm>
        </p:grpSpPr>
        <p:sp>
          <p:nvSpPr>
            <p:cNvPr id="57372" name="Rectangle 3">
              <a:extLst>
                <a:ext uri="{FF2B5EF4-FFF2-40B4-BE49-F238E27FC236}">
                  <a16:creationId xmlns:a16="http://schemas.microsoft.com/office/drawing/2014/main" id="{6C4F1248-22DA-AEE7-5110-079B76470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700" cy="651"/>
            </a:xfrm>
            <a:prstGeom prst="rect">
              <a:avLst/>
            </a:prstGeom>
            <a:solidFill>
              <a:srgbClr val="B2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400">
                <a:latin typeface="Arial" panose="020B0604020202020204" pitchFamily="34" charset="0"/>
                <a:ea typeface="ヒラギノ角ゴ ProN W3" pitchFamily="6" charset="-128"/>
              </a:endParaRPr>
            </a:p>
          </p:txBody>
        </p:sp>
        <p:sp>
          <p:nvSpPr>
            <p:cNvPr id="57373" name="Rectangle 4">
              <a:extLst>
                <a:ext uri="{FF2B5EF4-FFF2-40B4-BE49-F238E27FC236}">
                  <a16:creationId xmlns:a16="http://schemas.microsoft.com/office/drawing/2014/main" id="{EA0EAF1A-6F66-88E5-0F69-0D3F6C303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7"/>
              <a:ext cx="370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28575" bIns="0" anchor="ctr"/>
            <a:lstStyle>
              <a:lvl1pPr marL="285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22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1000 tests </a:t>
              </a:r>
              <a:r>
                <a:rPr lang="en-US" altLang="fr-FR" sz="2200" dirty="0" err="1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personnels</a:t>
              </a:r>
              <a:r>
                <a:rPr lang="en-US" altLang="fr-FR" sz="22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 (sur 20 </a:t>
              </a:r>
              <a:r>
                <a:rPr lang="en-US" altLang="fr-FR" sz="2200" dirty="0" err="1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ans</a:t>
              </a:r>
              <a:r>
                <a:rPr lang="en-US" altLang="fr-FR" sz="22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) </a:t>
              </a:r>
              <a:br>
                <a:rPr lang="en-US" altLang="fr-FR" sz="22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</a:br>
              <a:r>
                <a:rPr lang="en-US" altLang="fr-FR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comparés</a:t>
              </a:r>
              <a:r>
                <a:rPr lang="en-US" altLang="fr-FR" sz="16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 aux </a:t>
              </a:r>
              <a:r>
                <a:rPr lang="en-US" altLang="fr-FR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résultats</a:t>
              </a:r>
              <a:r>
                <a:rPr lang="en-US" altLang="fr-FR" sz="16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 des radiographies </a:t>
              </a:r>
              <a:r>
                <a:rPr lang="en-US" altLang="fr-FR" sz="1600" dirty="0" err="1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lombosacrées</a:t>
              </a:r>
              <a:r>
                <a:rPr lang="en-US" altLang="fr-FR" sz="28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N W3" pitchFamily="6" charset="-128"/>
                </a:rPr>
                <a:t> </a:t>
              </a:r>
            </a:p>
          </p:txBody>
        </p:sp>
      </p:grpSp>
      <p:graphicFrame>
        <p:nvGraphicFramePr>
          <p:cNvPr id="27653" name="Group 5">
            <a:extLst>
              <a:ext uri="{FF2B5EF4-FFF2-40B4-BE49-F238E27FC236}">
                <a16:creationId xmlns:a16="http://schemas.microsoft.com/office/drawing/2014/main" id="{16C96D47-6E33-2E16-8F81-F112ACBD9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28438"/>
              </p:ext>
            </p:extLst>
          </p:nvPr>
        </p:nvGraphicFramePr>
        <p:xfrm>
          <a:off x="3060700" y="2590801"/>
          <a:ext cx="5881688" cy="1727289"/>
        </p:xfrm>
        <a:graphic>
          <a:graphicData uri="http://schemas.openxmlformats.org/drawingml/2006/table">
            <a:tbl>
              <a:tblPr/>
              <a:tblGrid>
                <a:gridCol w="1125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34"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HLDV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Clinique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Lyse Isthmique L5-S1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Spondylolysthesis</a:t>
                      </a:r>
                      <a:r>
                        <a:rPr kumimoji="0" lang="en-US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L5-S1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75"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Test +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Douleur</a:t>
                      </a:r>
                      <a:endParaRPr kumimoji="0" lang="en-US" alt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95% </a:t>
                      </a:r>
                      <a:br>
                        <a:rPr kumimoji="0" lang="en-US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</a:br>
                      <a:r>
                        <a:rPr kumimoji="0" lang="en-US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(p&lt;0.001)  ++++++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62 %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590"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Test -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Non </a:t>
                      </a:r>
                      <a:r>
                        <a:rPr kumimoji="0" lang="en-US" alt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Douleur</a:t>
                      </a:r>
                      <a:endParaRPr kumimoji="0" lang="en-US" alt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N W3" pitchFamily="6" charset="-128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6 %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>
                      <a:lvl1pPr marL="619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619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pitchFamily="6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-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7369" name="Picture 49">
            <a:extLst>
              <a:ext uri="{FF2B5EF4-FFF2-40B4-BE49-F238E27FC236}">
                <a16:creationId xmlns:a16="http://schemas.microsoft.com/office/drawing/2014/main" id="{3F0DB405-9696-689D-F61F-9BA2851382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545013"/>
            <a:ext cx="1252538" cy="155598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70" name="Picture 50">
            <a:extLst>
              <a:ext uri="{FF2B5EF4-FFF2-40B4-BE49-F238E27FC236}">
                <a16:creationId xmlns:a16="http://schemas.microsoft.com/office/drawing/2014/main" id="{51D57DB8-9DB7-22B7-6FD5-FB170BEDDE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545014"/>
            <a:ext cx="1456857" cy="1371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7" descr="FFGym.jpg">
            <a:extLst>
              <a:ext uri="{FF2B5EF4-FFF2-40B4-BE49-F238E27FC236}">
                <a16:creationId xmlns:a16="http://schemas.microsoft.com/office/drawing/2014/main" id="{5115E121-EE68-56D2-1943-74E3A310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1" y="314325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7F468B6-E79A-C09D-4191-96741CE0A37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9" y="2686095"/>
            <a:ext cx="2501052" cy="185891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8">
            <a:extLst>
              <a:ext uri="{FF2B5EF4-FFF2-40B4-BE49-F238E27FC236}">
                <a16:creationId xmlns:a16="http://schemas.microsoft.com/office/drawing/2014/main" id="{2F277AA5-DFF6-CD9A-3E73-8D859FEA27E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002971" y="3008086"/>
            <a:ext cx="0" cy="584200"/>
          </a:xfrm>
          <a:prstGeom prst="line">
            <a:avLst/>
          </a:prstGeom>
          <a:noFill/>
          <a:ln w="1143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E53BE958-E0C0-05D3-7AB9-C3A634CAE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24000"/>
            <a:ext cx="9144000" cy="11430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br>
              <a:rPr lang="fr-FR" sz="1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    </a:t>
            </a:r>
            <a:b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</a:t>
            </a:r>
            <a:r>
              <a:rPr lang="fr-FR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br>
              <a:rPr lang="fr-FR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                 </a:t>
            </a:r>
            <a:br>
              <a:rPr lang="fr-FR" sz="40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3600" b="1" i="1" dirty="0"/>
          </a:p>
        </p:txBody>
      </p:sp>
      <p:sp>
        <p:nvSpPr>
          <p:cNvPr id="143365" name="Text Box 5">
            <a:extLst>
              <a:ext uri="{FF2B5EF4-FFF2-40B4-BE49-F238E27FC236}">
                <a16:creationId xmlns:a16="http://schemas.microsoft.com/office/drawing/2014/main" id="{5F785C75-74B4-A4FB-8499-9358A213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765175"/>
            <a:ext cx="4752975" cy="36933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IRM et MODIC </a:t>
            </a:r>
            <a:r>
              <a:rPr lang="fr-FR" sz="16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(décrit en 1988)</a:t>
            </a:r>
            <a:r>
              <a:rPr lang="fr-FR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A9208EFA-280C-03B8-3C57-6762A9530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484313"/>
            <a:ext cx="77041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dirty="0" err="1">
                <a:latin typeface="Arial" charset="0"/>
                <a:ea typeface="ＭＳ Ｐゴシック" charset="0"/>
              </a:rPr>
              <a:t>Modic</a:t>
            </a:r>
            <a:r>
              <a:rPr lang="fr-FR" sz="2400" dirty="0">
                <a:latin typeface="Arial" charset="0"/>
                <a:ea typeface="ＭＳ Ｐゴシック" charset="0"/>
              </a:rPr>
              <a:t> 1: Hypo T1 et Hyper T2  	Inflammation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 err="1">
                <a:latin typeface="Arial" charset="0"/>
                <a:ea typeface="ＭＳ Ｐゴシック" charset="0"/>
              </a:rPr>
              <a:t>Modic</a:t>
            </a:r>
            <a:r>
              <a:rPr lang="fr-FR" sz="2400" dirty="0">
                <a:latin typeface="Arial" charset="0"/>
                <a:ea typeface="ＭＳ Ｐゴシック" charset="0"/>
              </a:rPr>
              <a:t> 2: Hyper T1 et Hyper T2  	</a:t>
            </a:r>
            <a:r>
              <a:rPr lang="fr-FR" sz="2400" dirty="0" err="1">
                <a:latin typeface="Arial" charset="0"/>
                <a:ea typeface="ＭＳ Ｐゴシック" charset="0"/>
              </a:rPr>
              <a:t>Deg</a:t>
            </a:r>
            <a:r>
              <a:rPr lang="fr-FR" sz="2400" dirty="0">
                <a:latin typeface="Arial" charset="0"/>
                <a:ea typeface="ＭＳ Ｐゴシック" charset="0"/>
              </a:rPr>
              <a:t> Graisseuse</a:t>
            </a:r>
          </a:p>
          <a:p>
            <a:pPr>
              <a:spcBef>
                <a:spcPct val="50000"/>
              </a:spcBef>
              <a:defRPr/>
            </a:pPr>
            <a:r>
              <a:rPr lang="fr-FR" sz="2400" dirty="0" err="1">
                <a:latin typeface="Arial" charset="0"/>
                <a:ea typeface="ＭＳ Ｐゴシック" charset="0"/>
              </a:rPr>
              <a:t>Modic</a:t>
            </a:r>
            <a:r>
              <a:rPr lang="fr-FR" sz="2400" dirty="0">
                <a:latin typeface="Arial" charset="0"/>
                <a:ea typeface="ＭＳ Ｐゴシック" charset="0"/>
              </a:rPr>
              <a:t> 3: Hypo T1 et Hypo T2 	Fibrose</a:t>
            </a:r>
          </a:p>
        </p:txBody>
      </p:sp>
      <p:pic>
        <p:nvPicPr>
          <p:cNvPr id="90116" name="Picture 13" descr="trampo 060">
            <a:extLst>
              <a:ext uri="{FF2B5EF4-FFF2-40B4-BE49-F238E27FC236}">
                <a16:creationId xmlns:a16="http://schemas.microsoft.com/office/drawing/2014/main" id="{C877B595-B01F-C596-4BAC-8B955B1E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3213101"/>
            <a:ext cx="1274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4" descr="trampo 058">
            <a:extLst>
              <a:ext uri="{FF2B5EF4-FFF2-40B4-BE49-F238E27FC236}">
                <a16:creationId xmlns:a16="http://schemas.microsoft.com/office/drawing/2014/main" id="{BBF7EDF1-80E8-1679-DF21-1F2C006F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213100"/>
            <a:ext cx="14732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5" name="Text Box 15">
            <a:extLst>
              <a:ext uri="{FF2B5EF4-FFF2-40B4-BE49-F238E27FC236}">
                <a16:creationId xmlns:a16="http://schemas.microsoft.com/office/drawing/2014/main" id="{1736E404-60B2-627B-99C0-4A4729016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3716338"/>
            <a:ext cx="1075127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Modic</a:t>
            </a:r>
            <a:r>
              <a:rPr lang="fr-FR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2</a:t>
            </a:r>
          </a:p>
        </p:txBody>
      </p:sp>
      <p:sp>
        <p:nvSpPr>
          <p:cNvPr id="143376" name="Text Box 16">
            <a:extLst>
              <a:ext uri="{FF2B5EF4-FFF2-40B4-BE49-F238E27FC236}">
                <a16:creationId xmlns:a16="http://schemas.microsoft.com/office/drawing/2014/main" id="{1354296C-99AE-D098-E4DD-F3985615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4"/>
            <a:ext cx="1238249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En 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763F7F-C6BC-D556-857C-2A82B64A68DD}"/>
              </a:ext>
            </a:extLst>
          </p:cNvPr>
          <p:cNvSpPr txBox="1"/>
          <p:nvPr/>
        </p:nvSpPr>
        <p:spPr>
          <a:xfrm>
            <a:off x="157844" y="6092825"/>
            <a:ext cx="1203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C’est aussi  et surtout la symptomatologie et (les) discopathies qui oriente(nt) la prise en charge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B78D912-51A5-E3AD-1891-5F29E8F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08" y="2706687"/>
            <a:ext cx="2532062" cy="283527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2FBD265-1299-9F05-E53C-2824C44401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24000"/>
            <a:ext cx="9144000" cy="11430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br>
              <a:rPr lang="fr-F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</a:t>
            </a:r>
            <a:b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</a:t>
            </a:r>
            <a:r>
              <a:rPr lang="fr-FR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br>
              <a:rPr lang="fr-F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                 </a:t>
            </a:r>
            <a:br>
              <a:rPr lang="fr-FR" sz="40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3600" b="1" i="1" dirty="0">
              <a:solidFill>
                <a:srgbClr val="000099"/>
              </a:solidFill>
            </a:endParaRPr>
          </a:p>
        </p:txBody>
      </p:sp>
      <p:sp>
        <p:nvSpPr>
          <p:cNvPr id="186371" name="Text Box 3">
            <a:extLst>
              <a:ext uri="{FF2B5EF4-FFF2-40B4-BE49-F238E27FC236}">
                <a16:creationId xmlns:a16="http://schemas.microsoft.com/office/drawing/2014/main" id="{CA871ECC-3BC1-0D25-0105-AF38235B8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55" y="565605"/>
            <a:ext cx="8424863" cy="514032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200" b="1" dirty="0">
                <a:solidFill>
                  <a:srgbClr val="FFFF00"/>
                </a:solidFill>
              </a:rPr>
              <a:t>Spondylolyse </a:t>
            </a:r>
          </a:p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TRAITEMENT en 2024</a:t>
            </a:r>
          </a:p>
          <a:p>
            <a:endParaRPr lang="fr-FR" altLang="fr-FR" sz="2000" b="1" dirty="0"/>
          </a:p>
          <a:p>
            <a:r>
              <a:rPr lang="fr-FR" altLang="fr-FR" sz="1600" b="1" i="1" dirty="0">
                <a:solidFill>
                  <a:srgbClr val="FFFF00"/>
                </a:solidFill>
              </a:rPr>
              <a:t>Asymptomatique:</a:t>
            </a:r>
            <a:r>
              <a:rPr lang="fr-FR" altLang="fr-FR" sz="16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Pas de limitation sportive mais éviter de solliciter la jonction lombosacrée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Semelles orthopédiques</a:t>
            </a:r>
          </a:p>
          <a:p>
            <a:r>
              <a:rPr lang="fr-FR" altLang="fr-FR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Médecine Manuelle </a:t>
            </a:r>
            <a:r>
              <a:rPr lang="fr-FR" altLang="fr-FR" sz="1600" b="1" dirty="0">
                <a:solidFill>
                  <a:schemeClr val="bg1"/>
                </a:solidFill>
              </a:rPr>
              <a:t>au dessus et au dessous</a:t>
            </a:r>
          </a:p>
          <a:p>
            <a:endParaRPr lang="fr-FR" altLang="fr-FR" sz="1600" b="1" dirty="0"/>
          </a:p>
          <a:p>
            <a:r>
              <a:rPr lang="fr-FR" altLang="fr-FR" sz="1600" b="1" i="1" dirty="0">
                <a:solidFill>
                  <a:srgbClr val="FFFF00"/>
                </a:solidFill>
              </a:rPr>
              <a:t>Symptomatique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Repos sportif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Rééducation – Masso Kinésithérapie– </a:t>
            </a:r>
            <a:r>
              <a:rPr lang="fr-FR" altLang="fr-FR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Médecine Manuelle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Corset permanent 4 </a:t>
            </a:r>
            <a:r>
              <a:rPr lang="fr-FR" altLang="fr-FR" sz="1600" b="1" dirty="0" err="1">
                <a:solidFill>
                  <a:schemeClr val="bg1"/>
                </a:solidFill>
              </a:rPr>
              <a:t>sem</a:t>
            </a:r>
            <a:r>
              <a:rPr lang="fr-FR" altLang="fr-FR" sz="1600" b="1" dirty="0">
                <a:solidFill>
                  <a:schemeClr val="bg1"/>
                </a:solidFill>
              </a:rPr>
              <a:t> – 3 mois</a:t>
            </a:r>
          </a:p>
          <a:p>
            <a:endParaRPr lang="fr-FR" altLang="fr-FR" sz="1600" b="1" dirty="0"/>
          </a:p>
          <a:p>
            <a:r>
              <a:rPr lang="fr-FR" altLang="fr-FR" sz="1600" b="1" i="1" dirty="0">
                <a:solidFill>
                  <a:srgbClr val="00FFCC"/>
                </a:solidFill>
              </a:rPr>
              <a:t>IRM ou Scintigraphie positive avec discopathie et/ou </a:t>
            </a:r>
            <a:r>
              <a:rPr lang="fr-FR" altLang="fr-FR" sz="1600" b="1" i="1" dirty="0" err="1">
                <a:solidFill>
                  <a:srgbClr val="00FFCC"/>
                </a:solidFill>
              </a:rPr>
              <a:t>modic</a:t>
            </a:r>
            <a:endParaRPr lang="fr-FR" altLang="fr-FR" sz="1600" b="1" i="1" dirty="0">
              <a:solidFill>
                <a:srgbClr val="00FFCC"/>
              </a:solidFill>
            </a:endParaRPr>
          </a:p>
          <a:p>
            <a:r>
              <a:rPr lang="fr-FR" altLang="fr-FR" sz="1600" b="1" dirty="0">
                <a:solidFill>
                  <a:schemeClr val="bg1"/>
                </a:solidFill>
              </a:rPr>
              <a:t>Corset diurne 4 à 6 mois </a:t>
            </a:r>
          </a:p>
          <a:p>
            <a:endParaRPr lang="fr-FR" altLang="fr-FR" sz="1600" b="1" dirty="0"/>
          </a:p>
          <a:p>
            <a:r>
              <a:rPr lang="fr-FR" altLang="fr-FR" sz="1600" b="1" i="1" dirty="0">
                <a:solidFill>
                  <a:srgbClr val="FF0000"/>
                </a:solidFill>
              </a:rPr>
              <a:t>Chirurgie:</a:t>
            </a:r>
            <a:r>
              <a:rPr lang="fr-FR" altLang="fr-FR" sz="1600" b="1" dirty="0">
                <a:solidFill>
                  <a:srgbClr val="FF0000"/>
                </a:solidFill>
              </a:rPr>
              <a:t> </a:t>
            </a:r>
            <a:r>
              <a:rPr lang="fr-FR" altLang="fr-FR" sz="1600" b="1" dirty="0">
                <a:solidFill>
                  <a:schemeClr val="bg1"/>
                </a:solidFill>
              </a:rPr>
              <a:t>exceptionnelle</a:t>
            </a:r>
          </a:p>
          <a:p>
            <a:endParaRPr lang="fr-FR" altLang="fr-FR" sz="1600" b="1" dirty="0"/>
          </a:p>
          <a:p>
            <a:endParaRPr lang="fr-FR" altLang="fr-FR" sz="16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9DCF3C-66DC-5578-EA81-5E37E24F5D6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30" y="3625395"/>
            <a:ext cx="2136737" cy="1958976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XZ88XZCA0KG1PYCA3J2VFGCANXFAZFCA8UET6ZCAJURA6NCAQ5ADDWCA3UTXASCATYRLZTCAS64ML2CA5L0PNDCAA52VMHCA0COLY6CAIFZA43CAPCUDZYCA5834VOCALPSAGVCAHXUPWHCANMU33J">
            <a:extLst>
              <a:ext uri="{FF2B5EF4-FFF2-40B4-BE49-F238E27FC236}">
                <a16:creationId xmlns:a16="http://schemas.microsoft.com/office/drawing/2014/main" id="{53E0314D-B6AD-A35C-39B9-8FBB3A6A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30" y="889794"/>
            <a:ext cx="2190880" cy="21452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D36E1112-D6AF-9E58-2CB5-7973BE04FF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24000"/>
            <a:ext cx="9144000" cy="11430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br>
              <a:rPr lang="fr-FR" sz="1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  </a:t>
            </a:r>
            <a:b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</a:t>
            </a:r>
            <a:r>
              <a:rPr lang="fr-FR" sz="1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br>
              <a:rPr lang="fr-F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                 </a:t>
            </a:r>
            <a:br>
              <a:rPr lang="fr-FR" sz="4000" b="1" i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fr-FR" sz="3600" b="1" i="1">
              <a:solidFill>
                <a:srgbClr val="000099"/>
              </a:solidFill>
            </a:endParaRP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9D60062B-F60F-D29A-35C8-B59F8668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40" y="315118"/>
            <a:ext cx="8424863" cy="6227763"/>
          </a:xfrm>
          <a:prstGeom prst="rect">
            <a:avLst/>
          </a:prstGeom>
          <a:solidFill>
            <a:srgbClr val="0000CC"/>
          </a:solidFill>
          <a:ln>
            <a:solidFill>
              <a:srgbClr val="00206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4000" b="1" dirty="0" err="1">
                <a:solidFill>
                  <a:srgbClr val="FFFF00"/>
                </a:solidFill>
              </a:rPr>
              <a:t>Spondylolisthesis</a:t>
            </a:r>
            <a:endParaRPr lang="fr-FR" altLang="fr-FR" sz="4000" b="1" dirty="0">
              <a:solidFill>
                <a:srgbClr val="FFFF00"/>
              </a:solidFill>
            </a:endParaRPr>
          </a:p>
          <a:p>
            <a:pPr algn="ctr"/>
            <a:r>
              <a:rPr lang="fr-FR" altLang="fr-FR" sz="1600" b="1" dirty="0">
                <a:solidFill>
                  <a:schemeClr val="bg1"/>
                </a:solidFill>
              </a:rPr>
              <a:t>TRAITEMENT en 2024</a:t>
            </a:r>
          </a:p>
          <a:p>
            <a:pPr algn="ctr"/>
            <a:endParaRPr lang="fr-FR" altLang="fr-FR" sz="1600" b="1" dirty="0"/>
          </a:p>
          <a:p>
            <a:pPr algn="ctr"/>
            <a:endParaRPr lang="fr-FR" altLang="fr-FR" sz="1600" b="1" dirty="0">
              <a:solidFill>
                <a:srgbClr val="FFFF00"/>
              </a:solidFill>
            </a:endParaRPr>
          </a:p>
          <a:p>
            <a:r>
              <a:rPr lang="fr-FR" altLang="fr-FR" sz="1600" b="1" dirty="0">
                <a:solidFill>
                  <a:srgbClr val="FFFF00"/>
                </a:solidFill>
              </a:rPr>
              <a:t>Grade I et II asymptomatique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Moins de 10 ans: surveillance, économie de la jonction lombo sacrée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Prise en charge de la posture et </a:t>
            </a:r>
            <a:r>
              <a:rPr lang="fr-FR" altLang="fr-FR" sz="1600" b="1" dirty="0">
                <a:solidFill>
                  <a:schemeClr val="bg1"/>
                </a:solidFill>
                <a:highlight>
                  <a:srgbClr val="FF0000"/>
                </a:highlight>
              </a:rPr>
              <a:t>Médecine Manuelle </a:t>
            </a:r>
          </a:p>
          <a:p>
            <a:endParaRPr lang="fr-FR" altLang="fr-FR" sz="1600" b="1" dirty="0">
              <a:solidFill>
                <a:srgbClr val="FFFF00"/>
              </a:solidFill>
            </a:endParaRPr>
          </a:p>
          <a:p>
            <a:r>
              <a:rPr lang="fr-FR" altLang="fr-FR" sz="1600" b="1" dirty="0">
                <a:solidFill>
                  <a:srgbClr val="FFFF00"/>
                </a:solidFill>
              </a:rPr>
              <a:t>Grade I et II symptomatique (plus de 10 ans)</a:t>
            </a:r>
          </a:p>
          <a:p>
            <a:r>
              <a:rPr lang="fr-FR" altLang="fr-FR" sz="1600" b="1" dirty="0">
                <a:solidFill>
                  <a:srgbClr val="FF0000"/>
                </a:solidFill>
              </a:rPr>
              <a:t>Corset</a:t>
            </a:r>
          </a:p>
          <a:p>
            <a:r>
              <a:rPr lang="fr-FR" altLang="fr-FR" sz="1600" b="1" dirty="0">
                <a:solidFill>
                  <a:schemeClr val="bg1"/>
                </a:solidFill>
              </a:rPr>
              <a:t>Avis chirurgical (Arthrodèse postéro-latérale) si persistance douleur</a:t>
            </a:r>
          </a:p>
          <a:p>
            <a:endParaRPr lang="fr-FR" altLang="fr-FR" sz="1600" b="1" dirty="0"/>
          </a:p>
          <a:p>
            <a:r>
              <a:rPr lang="fr-FR" altLang="fr-FR" sz="1600" b="1" dirty="0">
                <a:solidFill>
                  <a:srgbClr val="FFFF00"/>
                </a:solidFill>
              </a:rPr>
              <a:t>Grade III et IV</a:t>
            </a:r>
          </a:p>
          <a:p>
            <a:r>
              <a:rPr lang="fr-FR" altLang="fr-FR" sz="1600" b="1" dirty="0">
                <a:solidFill>
                  <a:srgbClr val="FF0000"/>
                </a:solidFill>
              </a:rPr>
              <a:t>Chirurgie</a:t>
            </a:r>
          </a:p>
          <a:p>
            <a:r>
              <a:rPr lang="fr-FR" altLang="fr-FR" sz="1200" b="1" i="1" dirty="0">
                <a:solidFill>
                  <a:schemeClr val="bg1"/>
                </a:solidFill>
              </a:rPr>
              <a:t>Chirurgie (</a:t>
            </a:r>
            <a:r>
              <a:rPr lang="fr-FR" altLang="fr-FR" sz="1200" b="1" i="1" dirty="0" err="1">
                <a:solidFill>
                  <a:schemeClr val="bg1"/>
                </a:solidFill>
              </a:rPr>
              <a:t>Surgical</a:t>
            </a:r>
            <a:r>
              <a:rPr lang="fr-FR" altLang="fr-FR" sz="1200" b="1" i="1" dirty="0">
                <a:solidFill>
                  <a:schemeClr val="bg1"/>
                </a:solidFill>
              </a:rPr>
              <a:t> Rounds For </a:t>
            </a:r>
            <a:r>
              <a:rPr lang="fr-FR" altLang="fr-FR" sz="1200" b="1" i="1" dirty="0" err="1">
                <a:solidFill>
                  <a:schemeClr val="bg1"/>
                </a:solidFill>
              </a:rPr>
              <a:t>Orthopedics</a:t>
            </a:r>
            <a:r>
              <a:rPr lang="fr-FR" altLang="fr-FR" sz="1200" b="1" i="1" dirty="0">
                <a:solidFill>
                  <a:schemeClr val="bg1"/>
                </a:solidFill>
              </a:rPr>
              <a:t>):</a:t>
            </a:r>
            <a:r>
              <a:rPr lang="fr-FR" altLang="fr-FR" sz="1200" b="1" dirty="0">
                <a:solidFill>
                  <a:schemeClr val="bg1"/>
                </a:solidFill>
              </a:rPr>
              <a:t> exceptionnelle si (4 Items) </a:t>
            </a:r>
          </a:p>
          <a:p>
            <a:r>
              <a:rPr lang="fr-FR" altLang="fr-FR" sz="1200" b="1" dirty="0">
                <a:solidFill>
                  <a:schemeClr val="bg1"/>
                </a:solidFill>
              </a:rPr>
              <a:t>- Tt orthopédique inefficace sur douleur &gt; 6 mois</a:t>
            </a:r>
          </a:p>
          <a:p>
            <a:r>
              <a:rPr lang="fr-FR" altLang="fr-FR" sz="1200" b="1" dirty="0">
                <a:solidFill>
                  <a:schemeClr val="bg1"/>
                </a:solidFill>
              </a:rPr>
              <a:t> Progression du glissement</a:t>
            </a:r>
          </a:p>
          <a:p>
            <a:r>
              <a:rPr lang="fr-FR" altLang="fr-FR" sz="1200" b="1" dirty="0">
                <a:solidFill>
                  <a:schemeClr val="bg1"/>
                </a:solidFill>
              </a:rPr>
              <a:t> Glissement &gt; 50% Grade III chez sportif</a:t>
            </a:r>
          </a:p>
          <a:p>
            <a:r>
              <a:rPr lang="fr-FR" altLang="fr-FR" sz="1200" b="1" dirty="0">
                <a:solidFill>
                  <a:schemeClr val="bg1"/>
                </a:solidFill>
              </a:rPr>
              <a:t>- Perturbation marche et posture</a:t>
            </a:r>
          </a:p>
          <a:p>
            <a:endParaRPr lang="fr-FR" altLang="fr-FR" sz="1600" b="1" dirty="0"/>
          </a:p>
          <a:p>
            <a:endParaRPr lang="fr-FR" altLang="fr-FR" sz="1600" b="1" dirty="0"/>
          </a:p>
          <a:p>
            <a:pPr algn="ctr"/>
            <a:endParaRPr lang="fr-FR" altLang="fr-FR" sz="1600" b="1" dirty="0"/>
          </a:p>
          <a:p>
            <a:r>
              <a:rPr lang="fr-FR" altLang="fr-FR" sz="1800" b="1" i="1" dirty="0">
                <a:solidFill>
                  <a:srgbClr val="FFFF00"/>
                </a:solidFill>
              </a:rPr>
              <a:t>RODINEAU J. Traitement conservateur du </a:t>
            </a:r>
            <a:r>
              <a:rPr lang="fr-FR" altLang="fr-FR" sz="1800" b="1" i="1" dirty="0" err="1">
                <a:solidFill>
                  <a:srgbClr val="FFFF00"/>
                </a:solidFill>
              </a:rPr>
              <a:t>spondylolisthesis</a:t>
            </a:r>
            <a:r>
              <a:rPr lang="fr-FR" altLang="fr-FR" sz="1800" b="1" i="1" dirty="0">
                <a:solidFill>
                  <a:srgbClr val="FFFF00"/>
                </a:solidFill>
              </a:rPr>
              <a:t> du sportif. Actualités en médecine du sport 1995; 6; 159-165</a:t>
            </a:r>
          </a:p>
          <a:p>
            <a:pPr algn="ctr"/>
            <a:r>
              <a:rPr lang="fr-FR" altLang="fr-FR" sz="1000" b="1" dirty="0"/>
              <a:t>A</a:t>
            </a:r>
          </a:p>
        </p:txBody>
      </p:sp>
      <p:pic>
        <p:nvPicPr>
          <p:cNvPr id="3" name="Picture 5" descr="F1000059">
            <a:extLst>
              <a:ext uri="{FF2B5EF4-FFF2-40B4-BE49-F238E27FC236}">
                <a16:creationId xmlns:a16="http://schemas.microsoft.com/office/drawing/2014/main" id="{9ED79665-3966-AE92-083F-C65C0956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8" y="3257069"/>
            <a:ext cx="1041602" cy="175033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 descr="F1000066">
            <a:extLst>
              <a:ext uri="{FF2B5EF4-FFF2-40B4-BE49-F238E27FC236}">
                <a16:creationId xmlns:a16="http://schemas.microsoft.com/office/drawing/2014/main" id="{213B79C5-6CF5-6451-BF71-6A3051B2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57" y="5012985"/>
            <a:ext cx="1819967" cy="13706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5" name="Object 10">
            <a:extLst>
              <a:ext uri="{FF2B5EF4-FFF2-40B4-BE49-F238E27FC236}">
                <a16:creationId xmlns:a16="http://schemas.microsoft.com/office/drawing/2014/main" id="{B803758F-F4F9-6D18-B249-1A8EF85E2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611991"/>
              </p:ext>
            </p:extLst>
          </p:nvPr>
        </p:nvGraphicFramePr>
        <p:xfrm>
          <a:off x="10259120" y="627743"/>
          <a:ext cx="926756" cy="2434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844800" imgH="5524500" progId="MSPhotoEd.3">
                  <p:embed/>
                </p:oleObj>
              </mc:Choice>
              <mc:Fallback>
                <p:oleObj name="Photo Editor Photo" r:id="rId4" imgW="2844800" imgH="5524500" progId="MSPhotoEd.3">
                  <p:embed/>
                  <p:pic>
                    <p:nvPicPr>
                      <p:cNvPr id="4" name="Object 10">
                        <a:extLst>
                          <a:ext uri="{FF2B5EF4-FFF2-40B4-BE49-F238E27FC236}">
                            <a16:creationId xmlns:a16="http://schemas.microsoft.com/office/drawing/2014/main" id="{0B168415-14D4-292B-223E-D2E283FA0E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156" t="6950" b="34749"/>
                      <a:stretch>
                        <a:fillRect/>
                      </a:stretch>
                    </p:blipFill>
                    <p:spPr bwMode="auto">
                      <a:xfrm>
                        <a:off x="10259120" y="627743"/>
                        <a:ext cx="926756" cy="243454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0375B94-6706-C337-A3A8-04C04A5EEC48}"/>
              </a:ext>
            </a:extLst>
          </p:cNvPr>
          <p:cNvSpPr>
            <a:spLocks/>
          </p:cNvSpPr>
          <p:nvPr/>
        </p:nvSpPr>
        <p:spPr bwMode="auto">
          <a:xfrm>
            <a:off x="2882430" y="887390"/>
            <a:ext cx="7556745" cy="310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 anchor="ctr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algn="l" eaLnBrk="1" hangingPunct="1"/>
            <a:br>
              <a:rPr lang="en-US" altLang="fr-FR" sz="1195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fr-FR" sz="1195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	    </a:t>
            </a:r>
            <a:br>
              <a:rPr lang="en-US" altLang="fr-FR" sz="1195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fr-FR" sz="1195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                               </a:t>
            </a:r>
            <a:r>
              <a:rPr lang="en-US" altLang="fr-FR" sz="1195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	</a:t>
            </a:r>
            <a:br>
              <a:rPr lang="en-US" altLang="fr-FR" sz="1195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fr-FR" sz="3023" b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        </a:t>
            </a:r>
            <a:br>
              <a:rPr lang="en-US" altLang="fr-FR" sz="281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</a:br>
            <a:endParaRPr lang="en-US" altLang="fr-FR" sz="2812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1597BA34-1D13-5E3B-75F4-7CB8526EEA8A}"/>
              </a:ext>
            </a:extLst>
          </p:cNvPr>
          <p:cNvSpPr>
            <a:spLocks/>
          </p:cNvSpPr>
          <p:nvPr/>
        </p:nvSpPr>
        <p:spPr bwMode="auto">
          <a:xfrm>
            <a:off x="3365748" y="2172146"/>
            <a:ext cx="5320978" cy="317004"/>
          </a:xfrm>
          <a:prstGeom prst="rect">
            <a:avLst/>
          </a:prstGeom>
          <a:solidFill>
            <a:srgbClr val="B2005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02"/>
              </a:spcBef>
            </a:pPr>
            <a:r>
              <a:rPr lang="en-US" altLang="fr-FR" sz="1617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Pas de douleur ou douleur modérée et occasionnelle</a:t>
            </a: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93F049DE-2984-8DB0-6789-6E2CDE2D3341}"/>
              </a:ext>
            </a:extLst>
          </p:cNvPr>
          <p:cNvSpPr>
            <a:spLocks/>
          </p:cNvSpPr>
          <p:nvPr/>
        </p:nvSpPr>
        <p:spPr bwMode="auto">
          <a:xfrm>
            <a:off x="3462859" y="2680024"/>
            <a:ext cx="1015752" cy="354955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99"/>
              </a:spcBef>
            </a:pPr>
            <a:r>
              <a:rPr lang="en-US" altLang="fr-FR" sz="182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HLDV -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9CF499C7-5945-6544-4026-72B02C93D677}"/>
              </a:ext>
            </a:extLst>
          </p:cNvPr>
          <p:cNvSpPr>
            <a:spLocks/>
          </p:cNvSpPr>
          <p:nvPr/>
        </p:nvSpPr>
        <p:spPr bwMode="auto">
          <a:xfrm>
            <a:off x="6145114" y="2729137"/>
            <a:ext cx="1015752" cy="354955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99"/>
              </a:spcBef>
            </a:pPr>
            <a:r>
              <a:rPr lang="en-US" altLang="fr-FR" sz="182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HLDV +</a:t>
            </a:r>
          </a:p>
        </p:txBody>
      </p:sp>
      <p:sp>
        <p:nvSpPr>
          <p:cNvPr id="36869" name="Rectangle 6">
            <a:extLst>
              <a:ext uri="{FF2B5EF4-FFF2-40B4-BE49-F238E27FC236}">
                <a16:creationId xmlns:a16="http://schemas.microsoft.com/office/drawing/2014/main" id="{C51C5358-984E-061D-5412-D426196B086F}"/>
              </a:ext>
            </a:extLst>
          </p:cNvPr>
          <p:cNvSpPr>
            <a:spLocks/>
          </p:cNvSpPr>
          <p:nvPr/>
        </p:nvSpPr>
        <p:spPr bwMode="auto">
          <a:xfrm>
            <a:off x="3006329" y="3289474"/>
            <a:ext cx="1727895" cy="102803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02"/>
              </a:spcBef>
            </a:pPr>
            <a:r>
              <a:rPr lang="en-US" altLang="fr-FR" sz="161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Surv 3 mois </a:t>
            </a:r>
          </a:p>
          <a:p>
            <a:pPr eaLnBrk="1" hangingPunct="1">
              <a:spcBef>
                <a:spcPts val="1002"/>
              </a:spcBef>
            </a:pPr>
            <a:r>
              <a:rPr lang="en-US" altLang="fr-FR" sz="161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sauf si douleur </a:t>
            </a:r>
          </a:p>
          <a:p>
            <a:pPr eaLnBrk="1" hangingPunct="1">
              <a:spcBef>
                <a:spcPts val="1002"/>
              </a:spcBef>
            </a:pPr>
            <a:r>
              <a:rPr lang="en-US" altLang="fr-FR" sz="161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ja-JP" altLang="en-US" sz="161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61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intensifie</a:t>
            </a:r>
            <a:endParaRPr lang="en-US" altLang="fr-FR" sz="1617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70" name="Rectangle 7">
            <a:extLst>
              <a:ext uri="{FF2B5EF4-FFF2-40B4-BE49-F238E27FC236}">
                <a16:creationId xmlns:a16="http://schemas.microsoft.com/office/drawing/2014/main" id="{36996CD0-ABB7-3D33-3034-F842DC371695}"/>
              </a:ext>
            </a:extLst>
          </p:cNvPr>
          <p:cNvSpPr>
            <a:spLocks/>
          </p:cNvSpPr>
          <p:nvPr/>
        </p:nvSpPr>
        <p:spPr bwMode="auto">
          <a:xfrm>
            <a:off x="5333628" y="3386585"/>
            <a:ext cx="825996" cy="35495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99"/>
              </a:spcBef>
            </a:pPr>
            <a:r>
              <a:rPr lang="en-US" altLang="fr-FR" sz="182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IRM -</a:t>
            </a:r>
          </a:p>
        </p:txBody>
      </p:sp>
      <p:sp>
        <p:nvSpPr>
          <p:cNvPr id="36871" name="Rectangle 8">
            <a:extLst>
              <a:ext uri="{FF2B5EF4-FFF2-40B4-BE49-F238E27FC236}">
                <a16:creationId xmlns:a16="http://schemas.microsoft.com/office/drawing/2014/main" id="{97C35A6F-2806-6ADB-E4D5-AB3DEE25B983}"/>
              </a:ext>
            </a:extLst>
          </p:cNvPr>
          <p:cNvSpPr>
            <a:spLocks/>
          </p:cNvSpPr>
          <p:nvPr/>
        </p:nvSpPr>
        <p:spPr bwMode="auto">
          <a:xfrm>
            <a:off x="6858373" y="3184550"/>
            <a:ext cx="1828354" cy="82599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738"/>
              </a:spcBef>
            </a:pPr>
            <a:r>
              <a:rPr lang="en-US" altLang="fr-FR" sz="119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Surv 1/1 mois</a:t>
            </a:r>
          </a:p>
          <a:p>
            <a:pPr eaLnBrk="1" hangingPunct="1">
              <a:spcBef>
                <a:spcPts val="738"/>
              </a:spcBef>
            </a:pPr>
            <a:r>
              <a:rPr lang="en-US" altLang="fr-FR" sz="119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Conseils à l</a:t>
            </a:r>
            <a:r>
              <a:rPr lang="ja-JP" altLang="en-US" sz="119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’</a:t>
            </a:r>
            <a:r>
              <a:rPr lang="en-US" altLang="ja-JP" sz="119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Entraineur </a:t>
            </a:r>
          </a:p>
          <a:p>
            <a:pPr eaLnBrk="1" hangingPunct="1">
              <a:spcBef>
                <a:spcPts val="738"/>
              </a:spcBef>
            </a:pPr>
            <a:r>
              <a:rPr lang="en-US" altLang="fr-FR" sz="119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IRM à 6 mois</a:t>
            </a:r>
          </a:p>
        </p:txBody>
      </p:sp>
      <p:sp>
        <p:nvSpPr>
          <p:cNvPr id="36872" name="Rectangle 9">
            <a:extLst>
              <a:ext uri="{FF2B5EF4-FFF2-40B4-BE49-F238E27FC236}">
                <a16:creationId xmlns:a16="http://schemas.microsoft.com/office/drawing/2014/main" id="{9D03F905-7082-AA8C-6277-8F7DE0272AC7}"/>
              </a:ext>
            </a:extLst>
          </p:cNvPr>
          <p:cNvSpPr>
            <a:spLocks/>
          </p:cNvSpPr>
          <p:nvPr/>
        </p:nvSpPr>
        <p:spPr bwMode="auto">
          <a:xfrm>
            <a:off x="5333628" y="4045150"/>
            <a:ext cx="825996" cy="35495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1099"/>
              </a:spcBef>
            </a:pPr>
            <a:r>
              <a:rPr lang="en-US" altLang="fr-FR" sz="182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IRM +</a:t>
            </a:r>
          </a:p>
        </p:txBody>
      </p:sp>
      <p:sp>
        <p:nvSpPr>
          <p:cNvPr id="36873" name="Rectangle 10">
            <a:extLst>
              <a:ext uri="{FF2B5EF4-FFF2-40B4-BE49-F238E27FC236}">
                <a16:creationId xmlns:a16="http://schemas.microsoft.com/office/drawing/2014/main" id="{446BAFCD-98C3-060E-B701-F645681F93DF}"/>
              </a:ext>
            </a:extLst>
          </p:cNvPr>
          <p:cNvSpPr>
            <a:spLocks/>
          </p:cNvSpPr>
          <p:nvPr/>
        </p:nvSpPr>
        <p:spPr bwMode="auto">
          <a:xfrm>
            <a:off x="6858372" y="4095378"/>
            <a:ext cx="2286000" cy="507876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598"/>
              </a:spcBef>
            </a:pPr>
            <a:r>
              <a:rPr lang="en-US" altLang="fr-FR" sz="1125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Inaptitude HN - Pas de Certif Perf</a:t>
            </a:r>
          </a:p>
          <a:p>
            <a:pPr eaLnBrk="1" hangingPunct="1">
              <a:spcBef>
                <a:spcPts val="598"/>
              </a:spcBef>
            </a:pPr>
            <a:r>
              <a:rPr lang="en-US" altLang="fr-FR" sz="1125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Gym OK dans non douleur</a:t>
            </a:r>
          </a:p>
        </p:txBody>
      </p:sp>
      <p:sp>
        <p:nvSpPr>
          <p:cNvPr id="36874" name="Rectangle 11">
            <a:extLst>
              <a:ext uri="{FF2B5EF4-FFF2-40B4-BE49-F238E27FC236}">
                <a16:creationId xmlns:a16="http://schemas.microsoft.com/office/drawing/2014/main" id="{3FC1022C-77E6-4C91-9A2F-5E1F3F2F89E1}"/>
              </a:ext>
            </a:extLst>
          </p:cNvPr>
          <p:cNvSpPr>
            <a:spLocks/>
          </p:cNvSpPr>
          <p:nvPr/>
        </p:nvSpPr>
        <p:spPr bwMode="auto">
          <a:xfrm>
            <a:off x="7259093" y="2627562"/>
            <a:ext cx="1676549" cy="48220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41275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eaLnBrk="1" hangingPunct="1">
              <a:spcBef>
                <a:spcPts val="598"/>
              </a:spcBef>
            </a:pPr>
            <a:r>
              <a:rPr lang="en-US" altLang="fr-FR" sz="1125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Réduction pratique</a:t>
            </a:r>
          </a:p>
          <a:p>
            <a:pPr eaLnBrk="1" hangingPunct="1">
              <a:spcBef>
                <a:spcPts val="598"/>
              </a:spcBef>
            </a:pPr>
            <a:r>
              <a:rPr lang="en-US" altLang="fr-FR" sz="1125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Surveillance clinique</a:t>
            </a:r>
          </a:p>
        </p:txBody>
      </p:sp>
      <p:sp>
        <p:nvSpPr>
          <p:cNvPr id="36875" name="Line 12">
            <a:extLst>
              <a:ext uri="{FF2B5EF4-FFF2-40B4-BE49-F238E27FC236}">
                <a16:creationId xmlns:a16="http://schemas.microsoft.com/office/drawing/2014/main" id="{8B8F6603-72C2-EAD2-4399-DAD7390F51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8273" y="3031629"/>
            <a:ext cx="1116" cy="254496"/>
          </a:xfrm>
          <a:prstGeom prst="line">
            <a:avLst/>
          </a:prstGeom>
          <a:noFill/>
          <a:ln w="38100">
            <a:solidFill>
              <a:srgbClr val="B2005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 sz="1969"/>
          </a:p>
        </p:txBody>
      </p:sp>
      <p:sp>
        <p:nvSpPr>
          <p:cNvPr id="36876" name="Line 13">
            <a:extLst>
              <a:ext uri="{FF2B5EF4-FFF2-40B4-BE49-F238E27FC236}">
                <a16:creationId xmlns:a16="http://schemas.microsoft.com/office/drawing/2014/main" id="{B359CF2C-1BA3-012B-8ADF-2B3876998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6460" y="3594199"/>
            <a:ext cx="60945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 sz="1969"/>
          </a:p>
        </p:txBody>
      </p:sp>
      <p:sp>
        <p:nvSpPr>
          <p:cNvPr id="36877" name="Line 14">
            <a:extLst>
              <a:ext uri="{FF2B5EF4-FFF2-40B4-BE49-F238E27FC236}">
                <a16:creationId xmlns:a16="http://schemas.microsoft.com/office/drawing/2014/main" id="{8657ACAE-0F5A-4E1D-3D35-50A456934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5114" y="4196954"/>
            <a:ext cx="658564" cy="22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 sz="1969"/>
          </a:p>
        </p:txBody>
      </p:sp>
      <p:pic>
        <p:nvPicPr>
          <p:cNvPr id="36878" name="Picture 15">
            <a:extLst>
              <a:ext uri="{FF2B5EF4-FFF2-40B4-BE49-F238E27FC236}">
                <a16:creationId xmlns:a16="http://schemas.microsoft.com/office/drawing/2014/main" id="{9E235276-1884-54F6-C306-FDF0BBA5CBE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2" y="2172146"/>
            <a:ext cx="2315023" cy="176138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Rectangle 17">
            <a:extLst>
              <a:ext uri="{FF2B5EF4-FFF2-40B4-BE49-F238E27FC236}">
                <a16:creationId xmlns:a16="http://schemas.microsoft.com/office/drawing/2014/main" id="{2E46B4AB-A54D-CE6A-44C0-EB97C3D421F6}"/>
              </a:ext>
            </a:extLst>
          </p:cNvPr>
          <p:cNvSpPr>
            <a:spLocks/>
          </p:cNvSpPr>
          <p:nvPr/>
        </p:nvSpPr>
        <p:spPr bwMode="auto">
          <a:xfrm>
            <a:off x="3985459" y="418181"/>
            <a:ext cx="4470425" cy="1549301"/>
          </a:xfrm>
          <a:prstGeom prst="rect">
            <a:avLst/>
          </a:prstGeom>
          <a:solidFill>
            <a:srgbClr val="80008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1pPr>
            <a:lvl2pPr marL="742950" indent="-28575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2pPr>
            <a:lvl3pPr marL="11430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3pPr>
            <a:lvl4pPr marL="16002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4pPr>
            <a:lvl5pPr marL="2057400" indent="-228600" defTabSz="1300163" eaLnBrk="0" hangingPunct="0"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panose="020B0302020104020203" pitchFamily="34" charset="-79"/>
                <a:ea typeface="ＭＳ Ｐゴシック" panose="020B0600070205080204" pitchFamily="34" charset="-128"/>
                <a:sym typeface="Gill Sans Light" panose="020B0302020104020203" pitchFamily="34" charset="-79"/>
              </a:defRPr>
            </a:lvl9pPr>
          </a:lstStyle>
          <a:p>
            <a:pPr algn="ctr" eaLnBrk="1" hangingPunct="1"/>
            <a:r>
              <a:rPr lang="en-US" altLang="fr-FR" sz="3234" b="1" dirty="0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Rachis </a:t>
            </a:r>
            <a:r>
              <a:rPr lang="en-US" altLang="fr-FR" sz="3234" b="1" dirty="0" err="1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Lombaire</a:t>
            </a:r>
            <a:endParaRPr lang="en-US" altLang="fr-FR" sz="3234" b="1" dirty="0">
              <a:solidFill>
                <a:srgbClr val="FFFFFF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  <a:p>
            <a:pPr algn="ctr" eaLnBrk="1" hangingPunct="1"/>
            <a:r>
              <a:rPr lang="en-US" altLang="fr-FR" sz="3234" b="1" dirty="0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et </a:t>
            </a:r>
            <a:r>
              <a:rPr lang="en-US" altLang="fr-FR" sz="3234" b="1" dirty="0" err="1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gymnastique</a:t>
            </a:r>
            <a:r>
              <a:rPr lang="en-US" altLang="fr-FR" sz="3234" b="1" dirty="0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 </a:t>
            </a:r>
          </a:p>
          <a:p>
            <a:pPr algn="ctr" eaLnBrk="1" hangingPunct="1"/>
            <a:r>
              <a:rPr lang="en-US" altLang="fr-FR" sz="3234" b="1" dirty="0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de </a:t>
            </a:r>
            <a:r>
              <a:rPr lang="en-US" altLang="fr-FR" sz="3234" b="1" dirty="0" err="1">
                <a:solidFill>
                  <a:srgbClr val="FFFFFF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compétition</a:t>
            </a:r>
            <a:endParaRPr lang="en-US" altLang="fr-FR" sz="3234" b="1" dirty="0">
              <a:solidFill>
                <a:srgbClr val="FFFFFF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</p:txBody>
      </p:sp>
      <p:pic>
        <p:nvPicPr>
          <p:cNvPr id="2" name="Image 7" descr="FFGym.jpg">
            <a:extLst>
              <a:ext uri="{FF2B5EF4-FFF2-40B4-BE49-F238E27FC236}">
                <a16:creationId xmlns:a16="http://schemas.microsoft.com/office/drawing/2014/main" id="{15F3DC07-825C-2C74-90BC-AC19F7E2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0" y="390810"/>
            <a:ext cx="1868488" cy="9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8">
            <a:extLst>
              <a:ext uri="{FF2B5EF4-FFF2-40B4-BE49-F238E27FC236}">
                <a16:creationId xmlns:a16="http://schemas.microsoft.com/office/drawing/2014/main" id="{B23743F0-2B00-4E70-081B-F0BF3F7CDE1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970315" y="2437037"/>
            <a:ext cx="0" cy="584200"/>
          </a:xfrm>
          <a:prstGeom prst="line">
            <a:avLst/>
          </a:prstGeom>
          <a:noFill/>
          <a:ln w="1143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4D95AA-6018-7F7D-701F-4BFD13A8A560}"/>
              </a:ext>
            </a:extLst>
          </p:cNvPr>
          <p:cNvSpPr>
            <a:spLocks/>
          </p:cNvSpPr>
          <p:nvPr/>
        </p:nvSpPr>
        <p:spPr bwMode="auto">
          <a:xfrm>
            <a:off x="2473896" y="5214939"/>
            <a:ext cx="8001000" cy="1257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150"/>
              </a:spcBef>
              <a:buFontTx/>
              <a:buNone/>
            </a:pPr>
            <a:r>
              <a:rPr lang="en-US" altLang="fr-FR" sz="2000" b="1" i="1" u="sng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</a:rPr>
              <a:t>Fiche pour l</a:t>
            </a:r>
            <a:r>
              <a:rPr lang="ja-JP" altLang="en-US" sz="2000" b="1" i="1" u="sng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</a:rPr>
              <a:t>’</a:t>
            </a:r>
            <a:r>
              <a:rPr lang="en-US" altLang="ja-JP" sz="2000" b="1" i="1" u="sng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entraîneur:</a:t>
            </a:r>
            <a:r>
              <a:rPr lang="en-US" altLang="ja-JP" sz="2000" b="1" i="1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  	- gestes à ne pas faire, </a:t>
            </a:r>
          </a:p>
          <a:p>
            <a:pPr eaLnBrk="1" hangingPunct="1">
              <a:spcBef>
                <a:spcPts val="1150"/>
              </a:spcBef>
              <a:buFontTx/>
              <a:buNone/>
            </a:pPr>
            <a:r>
              <a:rPr lang="en-US" altLang="fr-FR" sz="2000" b="1" i="1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				- gestes à éviter</a:t>
            </a:r>
          </a:p>
          <a:p>
            <a:pPr eaLnBrk="1" hangingPunct="1">
              <a:spcBef>
                <a:spcPts val="1150"/>
              </a:spcBef>
              <a:buFontTx/>
              <a:buNone/>
            </a:pPr>
            <a:r>
              <a:rPr lang="en-US" altLang="fr-FR" sz="2000" b="1" i="1">
                <a:solidFill>
                  <a:srgbClr val="D60093"/>
                </a:solidFill>
                <a:latin typeface="Arial" panose="020B0604020202020204" pitchFamily="34" charset="0"/>
                <a:ea typeface="ヒラギノ角ゴ ProN W3" pitchFamily="6" charset="-128"/>
                <a:cs typeface="Arial" panose="020B0604020202020204" pitchFamily="34" charset="0"/>
              </a:rPr>
              <a:t>				- gestes à promouvoir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48864-10D3-22BF-0326-CD502735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93" y="232120"/>
            <a:ext cx="3239563" cy="2160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BD48E4-EC50-6D31-838A-DD61E69544AA}"/>
              </a:ext>
            </a:extLst>
          </p:cNvPr>
          <p:cNvSpPr txBox="1"/>
          <p:nvPr/>
        </p:nvSpPr>
        <p:spPr>
          <a:xfrm>
            <a:off x="403766" y="1873449"/>
            <a:ext cx="112058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Examen programmé du rachis dans son ensemble</a:t>
            </a:r>
          </a:p>
          <a:p>
            <a:endParaRPr lang="fr-FR" sz="3600" dirty="0"/>
          </a:p>
          <a:p>
            <a:pPr marL="285750" indent="-285750">
              <a:buFontTx/>
              <a:buChar char="-"/>
            </a:pPr>
            <a:r>
              <a:rPr lang="fr-FR" sz="3600" dirty="0"/>
              <a:t>Cervical</a:t>
            </a:r>
          </a:p>
          <a:p>
            <a:pPr marL="285750" indent="-285750">
              <a:buFontTx/>
              <a:buChar char="-"/>
            </a:pPr>
            <a:r>
              <a:rPr lang="fr-FR" sz="3600" dirty="0"/>
              <a:t>Thoracique</a:t>
            </a:r>
          </a:p>
          <a:p>
            <a:pPr marL="285750" indent="-285750">
              <a:buFontTx/>
              <a:buChar char="-"/>
            </a:pPr>
            <a:r>
              <a:rPr lang="fr-FR" sz="3600" dirty="0"/>
              <a:t>Lombaire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19D1706-E681-5335-356C-F08AFCD9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6" y="229571"/>
            <a:ext cx="11053127" cy="1477328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Spondylolyse,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Médecine Manuelle et Ostéopathie Médicale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CCC1B9-E19C-3097-F0DA-70A88414C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33" y="2864426"/>
            <a:ext cx="1745207" cy="352794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3E98109-019A-E4EC-E813-542D13CE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050" y="3425073"/>
            <a:ext cx="2026184" cy="2341575"/>
          </a:xfrm>
          <a:prstGeom prst="rect">
            <a:avLst/>
          </a:prstGeom>
        </p:spPr>
      </p:pic>
      <p:pic>
        <p:nvPicPr>
          <p:cNvPr id="10" name="Image 9" descr="img_6_4.jpg">
            <a:extLst>
              <a:ext uri="{FF2B5EF4-FFF2-40B4-BE49-F238E27FC236}">
                <a16:creationId xmlns:a16="http://schemas.microsoft.com/office/drawing/2014/main" id="{435BEF93-EE57-8CB6-EAA8-1D4EEBF56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85" y="3608613"/>
            <a:ext cx="4372090" cy="21044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70FFAA-8296-93E2-B69B-7B39CB444833}"/>
              </a:ext>
            </a:extLst>
          </p:cNvPr>
          <p:cNvSpPr txBox="1"/>
          <p:nvPr/>
        </p:nvSpPr>
        <p:spPr>
          <a:xfrm>
            <a:off x="4264688" y="3608613"/>
            <a:ext cx="55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50%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28F44-3B96-162C-FE3B-9A4AEC36A7F5}"/>
              </a:ext>
            </a:extLst>
          </p:cNvPr>
          <p:cNvSpPr txBox="1"/>
          <p:nvPr/>
        </p:nvSpPr>
        <p:spPr>
          <a:xfrm>
            <a:off x="4337805" y="4025290"/>
            <a:ext cx="55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10%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A196E3-76D0-C5C9-F36B-51A40751F41A}"/>
              </a:ext>
            </a:extLst>
          </p:cNvPr>
          <p:cNvSpPr txBox="1"/>
          <p:nvPr/>
        </p:nvSpPr>
        <p:spPr>
          <a:xfrm>
            <a:off x="4103436" y="4893012"/>
            <a:ext cx="554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3436133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BD48E4-EC50-6D31-838A-DD61E69544AA}"/>
              </a:ext>
            </a:extLst>
          </p:cNvPr>
          <p:cNvSpPr txBox="1"/>
          <p:nvPr/>
        </p:nvSpPr>
        <p:spPr>
          <a:xfrm>
            <a:off x="735107" y="1884711"/>
            <a:ext cx="78050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Prise en charge globale en posture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Pieds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Œil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Dents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« Oreilles » Unité de recherche Paris Saclay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19D1706-E681-5335-356C-F08AFCD9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6" y="229571"/>
            <a:ext cx="11053127" cy="1477328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Spondylolyse,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Médecine Manuelle  et Ostéopathie Médicale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05F5299D-D82D-0B00-9150-40434BC4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51" y="3838175"/>
            <a:ext cx="2359292" cy="263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C3FC8C-25AB-EC2E-8EB4-42CC070F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58" y="1884711"/>
            <a:ext cx="5526564" cy="44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7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91EA30-C2B3-64B3-EAE4-495F04D2BB77}"/>
              </a:ext>
            </a:extLst>
          </p:cNvPr>
          <p:cNvSpPr txBox="1"/>
          <p:nvPr/>
        </p:nvSpPr>
        <p:spPr>
          <a:xfrm>
            <a:off x="244929" y="254832"/>
            <a:ext cx="115279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highlight>
                  <a:srgbClr val="000080"/>
                </a:highlight>
              </a:rPr>
              <a:t>Prise en charge de la lombalgie</a:t>
            </a:r>
          </a:p>
          <a:p>
            <a:pPr algn="ctr"/>
            <a:r>
              <a:rPr lang="fr-FR" sz="4800" dirty="0">
                <a:solidFill>
                  <a:schemeClr val="bg1"/>
                </a:solidFill>
                <a:highlight>
                  <a:srgbClr val="000080"/>
                </a:highlight>
              </a:rPr>
              <a:t>Avec spondylolyse et/ou spondylolisthésis</a:t>
            </a:r>
            <a:endParaRPr lang="fr-FR" sz="2800" dirty="0"/>
          </a:p>
          <a:p>
            <a:pPr algn="ctr"/>
            <a:endParaRPr lang="fr-FR" sz="3200" dirty="0"/>
          </a:p>
          <a:p>
            <a:pPr algn="ctr"/>
            <a:r>
              <a:rPr lang="fr-FR" sz="3200" dirty="0">
                <a:solidFill>
                  <a:schemeClr val="bg1"/>
                </a:solidFill>
                <a:highlight>
                  <a:srgbClr val="FF0000"/>
                </a:highlight>
              </a:rPr>
              <a:t>MEDECINE MANUELLE ET OSTEOPATHIE MEDICALE</a:t>
            </a:r>
            <a:endParaRPr lang="fr-FR" sz="3200" dirty="0"/>
          </a:p>
          <a:p>
            <a:pPr algn="ctr"/>
            <a:r>
              <a:rPr lang="fr-FR" sz="3200" dirty="0"/>
              <a:t>Possible dans la non douleur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E15760-EC30-90AB-34C1-00E39630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87" y="4317483"/>
            <a:ext cx="2879555" cy="23540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8FDE67-ECFC-FD9B-7757-52318295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579" y="4362297"/>
            <a:ext cx="1741664" cy="18944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684717-1B57-905F-41D4-73379D939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527" y="4317483"/>
            <a:ext cx="3381004" cy="2224856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CAC17BD-F3A5-B1C5-C415-A688973B023A}"/>
              </a:ext>
            </a:extLst>
          </p:cNvPr>
          <p:cNvCxnSpPr>
            <a:cxnSpLocks/>
          </p:cNvCxnSpPr>
          <p:nvPr/>
        </p:nvCxnSpPr>
        <p:spPr>
          <a:xfrm>
            <a:off x="1151787" y="4551912"/>
            <a:ext cx="2845081" cy="2051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5E19B48-D702-D195-6F01-2596821E9D7A}"/>
              </a:ext>
            </a:extLst>
          </p:cNvPr>
          <p:cNvCxnSpPr>
            <a:cxnSpLocks/>
          </p:cNvCxnSpPr>
          <p:nvPr/>
        </p:nvCxnSpPr>
        <p:spPr>
          <a:xfrm flipH="1">
            <a:off x="1117313" y="4391068"/>
            <a:ext cx="2458644" cy="2093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B6C51C9-435C-2D6B-B692-BC90FAD59CFE}"/>
              </a:ext>
            </a:extLst>
          </p:cNvPr>
          <p:cNvSpPr txBox="1"/>
          <p:nvPr/>
        </p:nvSpPr>
        <p:spPr>
          <a:xfrm>
            <a:off x="758757" y="3715966"/>
            <a:ext cx="307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</a:rPr>
              <a:t>Eviter rotation et technique au genou chez enfant</a:t>
            </a:r>
          </a:p>
        </p:txBody>
      </p:sp>
    </p:spTree>
    <p:extLst>
      <p:ext uri="{BB962C8B-B14F-4D97-AF65-F5344CB8AC3E}">
        <p14:creationId xmlns:p14="http://schemas.microsoft.com/office/powerpoint/2010/main" val="3243195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BD48E4-EC50-6D31-838A-DD61E69544AA}"/>
              </a:ext>
            </a:extLst>
          </p:cNvPr>
          <p:cNvSpPr txBox="1"/>
          <p:nvPr/>
        </p:nvSpPr>
        <p:spPr>
          <a:xfrm>
            <a:off x="735107" y="1884711"/>
            <a:ext cx="1043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endParaRPr lang="fr-FR" sz="2400" b="1" dirty="0"/>
          </a:p>
          <a:p>
            <a:pPr algn="ctr"/>
            <a:r>
              <a:rPr lang="fr-FR" sz="2400" b="1" dirty="0"/>
              <a:t>Prise en charge spécifique en fonction de la clinique (qui prime sur l’imagerie)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Objectifs: </a:t>
            </a:r>
            <a:r>
              <a:rPr lang="fr-FR" sz="2400" b="1" dirty="0"/>
              <a:t>retrouver la fonction, l’équilibre et l’harmonie du mouvement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19D1706-E681-5335-356C-F08AFCD9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6" y="229571"/>
            <a:ext cx="11053127" cy="1477328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Spondylolyse,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Médecine Manuelle et Ostéopathie Médicale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EB4607-590A-A791-2845-6BB8D6219C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36" y="4202648"/>
            <a:ext cx="4177057" cy="2254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3" descr="osteopathie.png">
            <a:extLst>
              <a:ext uri="{FF2B5EF4-FFF2-40B4-BE49-F238E27FC236}">
                <a16:creationId xmlns:a16="http://schemas.microsoft.com/office/drawing/2014/main" id="{193F1EEF-0F93-2160-7A48-1B078F42F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27" y="4084531"/>
            <a:ext cx="3467917" cy="239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EE88F5-D21E-1774-4087-D62683067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35" y="4202648"/>
            <a:ext cx="2603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883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700" b="1" dirty="0">
                <a:solidFill>
                  <a:srgbClr val="002060"/>
                </a:solidFill>
              </a:rPr>
              <a:t>Merci de votre attention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sz="3200" dirty="0">
                <a:solidFill>
                  <a:srgbClr val="FF0000"/>
                </a:solidFill>
              </a:rPr>
              <a:t>Parlons d’ostéopathie médicale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03" y="2802476"/>
            <a:ext cx="2910452" cy="3097361"/>
          </a:xfrm>
          <a:prstGeom prst="rect">
            <a:avLst/>
          </a:prstGeom>
        </p:spPr>
      </p:pic>
      <p:sp>
        <p:nvSpPr>
          <p:cNvPr id="4" name="Text Box 21">
            <a:extLst>
              <a:ext uri="{FF2B5EF4-FFF2-40B4-BE49-F238E27FC236}">
                <a16:creationId xmlns:a16="http://schemas.microsoft.com/office/drawing/2014/main" id="{EB089E4C-722B-D0D4-25FC-FB84EAAC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66" y="229571"/>
            <a:ext cx="11053127" cy="1477328"/>
          </a:xfrm>
          <a:prstGeom prst="rect">
            <a:avLst/>
          </a:prstGeom>
          <a:solidFill>
            <a:srgbClr val="002060"/>
          </a:solidFill>
          <a:ln>
            <a:solidFill>
              <a:srgbClr val="C00000"/>
            </a:solidFill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Spondylolyse, Spondylolisthésis</a:t>
            </a:r>
          </a:p>
          <a:p>
            <a:pPr algn="ctr">
              <a:spcBef>
                <a:spcPct val="50000"/>
              </a:spcBef>
            </a:pPr>
            <a:r>
              <a:rPr lang="fr-FR" altLang="fr-FR" sz="3600" b="1" dirty="0">
                <a:solidFill>
                  <a:schemeClr val="bg1"/>
                </a:solidFill>
              </a:rPr>
              <a:t>Médecine Manuelle et Ostéopathie Médicale</a:t>
            </a:r>
          </a:p>
        </p:txBody>
      </p:sp>
    </p:spTree>
    <p:extLst>
      <p:ext uri="{BB962C8B-B14F-4D97-AF65-F5344CB8AC3E}">
        <p14:creationId xmlns:p14="http://schemas.microsoft.com/office/powerpoint/2010/main" val="382535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926C6FF-9711-CDA0-2C46-3C5F1BE5465A}"/>
              </a:ext>
            </a:extLst>
          </p:cNvPr>
          <p:cNvSpPr txBox="1"/>
          <p:nvPr/>
        </p:nvSpPr>
        <p:spPr>
          <a:xfrm>
            <a:off x="254833" y="1288488"/>
            <a:ext cx="11362544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fr-FR" altLang="fr-FR" sz="2400" dirty="0"/>
              <a:t>La spondylolyse et le spondylolisthésis (SPL) ne sont pas congénitaux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/>
              <a:t>	il s’agit d’une </a:t>
            </a:r>
            <a:r>
              <a:rPr lang="fr-FR" altLang="fr-FR" sz="2400" b="1" dirty="0">
                <a:solidFill>
                  <a:srgbClr val="FF0000"/>
                </a:solidFill>
              </a:rPr>
              <a:t>acquisition</a:t>
            </a:r>
            <a:r>
              <a:rPr lang="fr-FR" altLang="fr-FR" sz="2400" dirty="0"/>
              <a:t> pendant 2 périodes de la vie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altLang="fr-FR" sz="2400" dirty="0"/>
              <a:t>Redressement à </a:t>
            </a:r>
            <a:r>
              <a:rPr lang="fr-FR" alt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l’apprentissage de la marche vers 1 an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fr-FR" altLang="fr-FR" sz="24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408B490-CE48-78B5-DA57-824B684C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56" y="577851"/>
            <a:ext cx="8874177" cy="64633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600" b="1" dirty="0">
                <a:solidFill>
                  <a:schemeClr val="bg1"/>
                </a:solidFill>
              </a:rPr>
              <a:t>NOTIONS CONSENSUELLES</a:t>
            </a:r>
            <a:endParaRPr lang="fr-FR" alt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FCC1B2-466A-74A1-82D5-6FC1666B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352" y="3246433"/>
            <a:ext cx="7663295" cy="28393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FF7A02-97F6-A8CC-0D9E-2A026D84C589}"/>
              </a:ext>
            </a:extLst>
          </p:cNvPr>
          <p:cNvSpPr txBox="1"/>
          <p:nvPr/>
        </p:nvSpPr>
        <p:spPr>
          <a:xfrm>
            <a:off x="1439056" y="5956983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00"/>
                </a:solidFill>
                <a:effectLst/>
                <a:highlight>
                  <a:srgbClr val="000080"/>
                </a:highlight>
                <a:latin typeface="Helvetica" pitchFamily="2" charset="0"/>
              </a:rPr>
              <a:t>KAPANDJI A.I. Anatomie fonctionnelle, Tome 3. Tête et rachis, 7ème édition, Editions Maloine, Paris.</a:t>
            </a:r>
          </a:p>
        </p:txBody>
      </p:sp>
    </p:spTree>
    <p:extLst>
      <p:ext uri="{BB962C8B-B14F-4D97-AF65-F5344CB8AC3E}">
        <p14:creationId xmlns:p14="http://schemas.microsoft.com/office/powerpoint/2010/main" val="28460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926C6FF-9711-CDA0-2C46-3C5F1BE5465A}"/>
              </a:ext>
            </a:extLst>
          </p:cNvPr>
          <p:cNvSpPr txBox="1"/>
          <p:nvPr/>
        </p:nvSpPr>
        <p:spPr>
          <a:xfrm>
            <a:off x="254833" y="1288488"/>
            <a:ext cx="11362544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fr-FR" altLang="fr-FR" sz="2400" dirty="0"/>
              <a:t>La spondylolyse et le spondylolisthésis (SPL) ne sont pas congénitaux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/>
              <a:t>	</a:t>
            </a:r>
            <a:endParaRPr lang="fr-FR" altLang="fr-FR" sz="2400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marL="2628900" lvl="5" indent="-342900">
              <a:lnSpc>
                <a:spcPct val="90000"/>
              </a:lnSpc>
              <a:buFontTx/>
              <a:buChar char="-"/>
            </a:pPr>
            <a:r>
              <a:rPr lang="fr-FR" alt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Péri-pubertaire</a:t>
            </a:r>
            <a:r>
              <a:rPr lang="fr-FR" altLang="fr-FR" sz="2400" dirty="0"/>
              <a:t> (fragilité) avec trouble posture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fr-FR" alt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/>
              <a:t>		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408B490-CE48-78B5-DA57-824B684C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56" y="577851"/>
            <a:ext cx="8874177" cy="64633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600" b="1" dirty="0">
                <a:solidFill>
                  <a:schemeClr val="bg1"/>
                </a:solidFill>
              </a:rPr>
              <a:t>NOTIONS CONSENSUELLES</a:t>
            </a:r>
            <a:endParaRPr lang="fr-FR" altLang="fr-FR" sz="4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6C6C82-3054-3A33-FF0C-52CBEB28E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548" y="2677886"/>
            <a:ext cx="7138238" cy="428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926C6FF-9711-CDA0-2C46-3C5F1BE5465A}"/>
              </a:ext>
            </a:extLst>
          </p:cNvPr>
          <p:cNvSpPr txBox="1"/>
          <p:nvPr/>
        </p:nvSpPr>
        <p:spPr>
          <a:xfrm>
            <a:off x="254833" y="1288488"/>
            <a:ext cx="11362544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fr-FR" altLang="fr-FR" sz="2400" dirty="0"/>
              <a:t>La spondylolyse et le spondylolisthésis (SPL) ne sont pas congénitaux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/>
              <a:t>	</a:t>
            </a:r>
            <a:r>
              <a:rPr lang="fr-FR" alt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Exceptionnellement spondylolyse aiguë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sz="2400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fr-FR" alt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altLang="fr-FR" sz="2400" dirty="0"/>
              <a:t>		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408B490-CE48-78B5-DA57-824B684C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56" y="577851"/>
            <a:ext cx="8874177" cy="64633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3600" b="1" dirty="0">
                <a:solidFill>
                  <a:schemeClr val="bg1"/>
                </a:solidFill>
              </a:rPr>
              <a:t>NOTIONS CONSENSUELLES</a:t>
            </a:r>
            <a:endParaRPr lang="fr-FR" altLang="fr-FR" sz="4800" dirty="0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91B48D8-ABC1-A2C0-3541-64233774F17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54" y="2622283"/>
            <a:ext cx="3214587" cy="400711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B71068C-7560-D5D0-5FCD-31BB1D89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273" y="2183245"/>
            <a:ext cx="1384300" cy="1677988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EBF9EB3-57FF-DD08-8DEF-6A36442C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31" y="4116568"/>
            <a:ext cx="2129383" cy="2389188"/>
          </a:xfrm>
          <a:prstGeom prst="rect">
            <a:avLst/>
          </a:prstGeom>
          <a:noFill/>
          <a:ln w="508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16ED3EF-124C-7EA4-2303-DDA0D346C7C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0" y="2727141"/>
            <a:ext cx="2522382" cy="3428729"/>
          </a:xfrm>
          <a:prstGeom prst="rect">
            <a:avLst/>
          </a:prstGeom>
          <a:noFill/>
          <a:ln w="38100">
            <a:solidFill>
              <a:srgbClr val="800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7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monaco et rx 002">
            <a:extLst>
              <a:ext uri="{FF2B5EF4-FFF2-40B4-BE49-F238E27FC236}">
                <a16:creationId xmlns:a16="http://schemas.microsoft.com/office/drawing/2014/main" id="{4F23CBD0-936F-2AEB-30C1-7C407920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268413"/>
            <a:ext cx="3095625" cy="27178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3" name="Text Box 7">
            <a:extLst>
              <a:ext uri="{FF2B5EF4-FFF2-40B4-BE49-F238E27FC236}">
                <a16:creationId xmlns:a16="http://schemas.microsoft.com/office/drawing/2014/main" id="{42A818E8-2C00-786A-D6E8-08E5CEC6A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476251"/>
            <a:ext cx="8424863" cy="461963"/>
          </a:xfrm>
          <a:prstGeom prst="rect">
            <a:avLst/>
          </a:prstGeom>
          <a:solidFill>
            <a:srgbClr val="00206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2400" b="1" dirty="0">
                <a:solidFill>
                  <a:schemeClr val="bg1"/>
                </a:solidFill>
              </a:rPr>
              <a:t>Spondylolisthésis – Dysplasie - Glissement</a:t>
            </a:r>
            <a:endParaRPr lang="fr-FR" altLang="fr-FR" sz="3600" dirty="0">
              <a:solidFill>
                <a:schemeClr val="bg1"/>
              </a:solidFill>
            </a:endParaRPr>
          </a:p>
        </p:txBody>
      </p:sp>
      <p:sp>
        <p:nvSpPr>
          <p:cNvPr id="142344" name="Text Box 8">
            <a:extLst>
              <a:ext uri="{FF2B5EF4-FFF2-40B4-BE49-F238E27FC236}">
                <a16:creationId xmlns:a16="http://schemas.microsoft.com/office/drawing/2014/main" id="{0B768A53-4593-FF5B-D72B-A616A18F0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268413"/>
            <a:ext cx="4392612" cy="267811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 b="1" dirty="0">
                <a:solidFill>
                  <a:srgbClr val="FFFF00"/>
                </a:solidFill>
              </a:rPr>
              <a:t>Classification de Roy Camille</a:t>
            </a:r>
            <a:endParaRPr lang="fr-FR" altLang="fr-FR" sz="1200" dirty="0">
              <a:solidFill>
                <a:srgbClr val="FFFF00"/>
              </a:solidFill>
            </a:endParaRPr>
          </a:p>
          <a:p>
            <a:r>
              <a:rPr lang="fr-FR" altLang="fr-FR" sz="1200" dirty="0">
                <a:solidFill>
                  <a:srgbClr val="FFFFFF"/>
                </a:solidFill>
              </a:rPr>
              <a:t>Grade I : Dysplasie minime L5, spina bifida occulta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Grade II : Forme trapézoïde du corps de L5, Dôme sacré en forme de S, Sacrum en hameçon, Dysplasie de l'arc postérieur de L5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Grade III : Dysplasie majeure, Corps L5 trapézoïdal, Isthmes allongés, Plateau sacré en dôme, Disque dégénéré</a:t>
            </a:r>
            <a:endParaRPr lang="fr-FR" altLang="fr-FR" sz="1200" b="1" dirty="0">
              <a:solidFill>
                <a:srgbClr val="FFFFFF"/>
              </a:solidFill>
            </a:endParaRPr>
          </a:p>
          <a:p>
            <a:endParaRPr lang="fr-FR" altLang="fr-FR" sz="1200" b="1" dirty="0">
              <a:solidFill>
                <a:srgbClr val="FFFFFF"/>
              </a:solidFill>
            </a:endParaRPr>
          </a:p>
          <a:p>
            <a:r>
              <a:rPr lang="fr-FR" altLang="fr-FR" sz="1200" b="1" dirty="0">
                <a:solidFill>
                  <a:srgbClr val="FFFF00"/>
                </a:solidFill>
              </a:rPr>
              <a:t>Classification de </a:t>
            </a:r>
            <a:r>
              <a:rPr lang="fr-FR" altLang="fr-FR" sz="1200" b="1" dirty="0" err="1">
                <a:solidFill>
                  <a:srgbClr val="FFFF00"/>
                </a:solidFill>
              </a:rPr>
              <a:t>Meyerding</a:t>
            </a:r>
            <a:endParaRPr lang="fr-FR" altLang="fr-FR" sz="1200" dirty="0">
              <a:solidFill>
                <a:srgbClr val="FFFF00"/>
              </a:solidFill>
            </a:endParaRPr>
          </a:p>
          <a:p>
            <a:r>
              <a:rPr lang="fr-FR" altLang="fr-FR" sz="1200" dirty="0">
                <a:solidFill>
                  <a:srgbClr val="FFFFFF"/>
                </a:solidFill>
              </a:rPr>
              <a:t>Stade 0 : pas de glissement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Stade 1 : glissement inférieur à 1/3 du plateau vertébral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Stade 2 : glissement entre 1/3 et 2/3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Stade 3 : glissement supérieur à 2/3</a:t>
            </a:r>
          </a:p>
          <a:p>
            <a:r>
              <a:rPr lang="fr-FR" altLang="fr-FR" sz="1200" dirty="0">
                <a:solidFill>
                  <a:srgbClr val="FFFFFF"/>
                </a:solidFill>
              </a:rPr>
              <a:t>Stade 4 : spondyloptose</a:t>
            </a:r>
          </a:p>
        </p:txBody>
      </p:sp>
      <p:sp>
        <p:nvSpPr>
          <p:cNvPr id="142345" name="Text Box 9">
            <a:extLst>
              <a:ext uri="{FF2B5EF4-FFF2-40B4-BE49-F238E27FC236}">
                <a16:creationId xmlns:a16="http://schemas.microsoft.com/office/drawing/2014/main" id="{B1A533CB-8E7B-668A-5656-4CF02265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4149725"/>
            <a:ext cx="3024187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Arial" charset="0"/>
                <a:ea typeface="ＭＳ Ｐゴシック" charset="0"/>
              </a:rPr>
              <a:t>Grade II Stade 1</a:t>
            </a:r>
          </a:p>
        </p:txBody>
      </p:sp>
      <p:pic>
        <p:nvPicPr>
          <p:cNvPr id="2055" name="Picture 10" descr="spondylolisthesis grade">
            <a:extLst>
              <a:ext uri="{FF2B5EF4-FFF2-40B4-BE49-F238E27FC236}">
                <a16:creationId xmlns:a16="http://schemas.microsoft.com/office/drawing/2014/main" id="{BCFEF9EE-C8BD-A9DC-8AB1-692331A2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076701"/>
            <a:ext cx="3600450" cy="25431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7" name="Text Box 11">
            <a:extLst>
              <a:ext uri="{FF2B5EF4-FFF2-40B4-BE49-F238E27FC236}">
                <a16:creationId xmlns:a16="http://schemas.microsoft.com/office/drawing/2014/main" id="{5DA84B63-D654-2BE5-C4EB-ACCF0E694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4860926"/>
            <a:ext cx="3960813" cy="1539875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000" b="1" i="1" dirty="0">
                <a:solidFill>
                  <a:srgbClr val="FFFF00"/>
                </a:solidFill>
              </a:rPr>
              <a:t>Roy Camille R et Al</a:t>
            </a:r>
            <a:r>
              <a:rPr lang="fr-FR" altLang="fr-FR" sz="1000" i="1" dirty="0">
                <a:solidFill>
                  <a:srgbClr val="FFFF00"/>
                </a:solidFill>
              </a:rPr>
              <a:t>; Spondylolyse, </a:t>
            </a:r>
            <a:r>
              <a:rPr lang="fr-FR" altLang="fr-FR" sz="1000" i="1" dirty="0" err="1">
                <a:solidFill>
                  <a:srgbClr val="FFFF00"/>
                </a:solidFill>
              </a:rPr>
              <a:t>Spondylolysthesis</a:t>
            </a:r>
            <a:r>
              <a:rPr lang="fr-FR" altLang="fr-FR" sz="1000" i="1" dirty="0">
                <a:solidFill>
                  <a:srgbClr val="FFFF00"/>
                </a:solidFill>
              </a:rPr>
              <a:t> et adolescent, in l</a:t>
            </a:r>
            <a:r>
              <a:rPr lang="ja-JP" altLang="fr-FR" sz="1000" i="1">
                <a:solidFill>
                  <a:srgbClr val="FFFF00"/>
                </a:solidFill>
              </a:rPr>
              <a:t>’</a:t>
            </a:r>
            <a:r>
              <a:rPr lang="fr-FR" altLang="ja-JP" sz="1000" i="1" dirty="0">
                <a:solidFill>
                  <a:srgbClr val="FFFF00"/>
                </a:solidFill>
              </a:rPr>
              <a:t>Enfant, l</a:t>
            </a:r>
            <a:r>
              <a:rPr lang="ja-JP" altLang="fr-FR" sz="1000" i="1">
                <a:solidFill>
                  <a:srgbClr val="FFFF00"/>
                </a:solidFill>
              </a:rPr>
              <a:t>’</a:t>
            </a:r>
            <a:r>
              <a:rPr lang="fr-FR" altLang="ja-JP" sz="1000" i="1" dirty="0">
                <a:solidFill>
                  <a:srgbClr val="FFFF00"/>
                </a:solidFill>
              </a:rPr>
              <a:t>adolescent et le sport, JS C. </a:t>
            </a:r>
            <a:r>
              <a:rPr lang="fr-FR" altLang="ja-JP" sz="1000" i="1" dirty="0" err="1">
                <a:solidFill>
                  <a:srgbClr val="FFFF00"/>
                </a:solidFill>
              </a:rPr>
              <a:t>Benezis</a:t>
            </a:r>
            <a:r>
              <a:rPr lang="fr-FR" altLang="ja-JP" sz="1000" i="1" dirty="0">
                <a:solidFill>
                  <a:srgbClr val="FFFF00"/>
                </a:solidFill>
              </a:rPr>
              <a:t>, </a:t>
            </a:r>
            <a:r>
              <a:rPr lang="fr-FR" altLang="ja-JP" sz="1000" i="1" dirty="0" err="1">
                <a:solidFill>
                  <a:srgbClr val="FFFF00"/>
                </a:solidFill>
              </a:rPr>
              <a:t>L.Simon</a:t>
            </a:r>
            <a:r>
              <a:rPr lang="fr-FR" altLang="ja-JP" sz="1000" i="1" dirty="0">
                <a:solidFill>
                  <a:srgbClr val="FFFF00"/>
                </a:solidFill>
              </a:rPr>
              <a:t> 1986, Masson, p100-107.</a:t>
            </a:r>
          </a:p>
          <a:p>
            <a:pPr>
              <a:spcBef>
                <a:spcPct val="50000"/>
              </a:spcBef>
            </a:pPr>
            <a:r>
              <a:rPr lang="fr-FR" altLang="fr-FR" sz="1000" b="1" i="1" dirty="0" err="1">
                <a:solidFill>
                  <a:srgbClr val="FFFF00"/>
                </a:solidFill>
              </a:rPr>
              <a:t>Meyerding</a:t>
            </a:r>
            <a:r>
              <a:rPr lang="fr-FR" altLang="fr-FR" sz="1000" b="1" i="1" dirty="0">
                <a:solidFill>
                  <a:srgbClr val="FFFF00"/>
                </a:solidFill>
              </a:rPr>
              <a:t> H</a:t>
            </a:r>
            <a:r>
              <a:rPr lang="fr-FR" altLang="fr-FR" sz="1000" i="1" dirty="0">
                <a:solidFill>
                  <a:srgbClr val="FFFF00"/>
                </a:solidFill>
              </a:rPr>
              <a:t> Low </a:t>
            </a:r>
            <a:r>
              <a:rPr lang="fr-FR" altLang="fr-FR" sz="1000" i="1" dirty="0" err="1">
                <a:solidFill>
                  <a:srgbClr val="FFFF00"/>
                </a:solidFill>
              </a:rPr>
              <a:t>backache</a:t>
            </a:r>
            <a:r>
              <a:rPr lang="fr-FR" altLang="fr-FR" sz="1000" i="1" dirty="0">
                <a:solidFill>
                  <a:srgbClr val="FFFF00"/>
                </a:solidFill>
              </a:rPr>
              <a:t> and </a:t>
            </a:r>
            <a:r>
              <a:rPr lang="fr-FR" altLang="fr-FR" sz="1000" i="1" dirty="0" err="1">
                <a:solidFill>
                  <a:srgbClr val="FFFF00"/>
                </a:solidFill>
              </a:rPr>
              <a:t>sciatic</a:t>
            </a:r>
            <a:r>
              <a:rPr lang="fr-FR" altLang="fr-FR" sz="1000" i="1" dirty="0">
                <a:solidFill>
                  <a:srgbClr val="FFFF00"/>
                </a:solidFill>
              </a:rPr>
              <a:t> pain </a:t>
            </a:r>
            <a:r>
              <a:rPr lang="fr-FR" altLang="fr-FR" sz="1000" i="1" dirty="0" err="1">
                <a:solidFill>
                  <a:srgbClr val="FFFF00"/>
                </a:solidFill>
              </a:rPr>
              <a:t>associated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with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spondylolysthesis</a:t>
            </a:r>
            <a:r>
              <a:rPr lang="fr-FR" altLang="fr-FR" sz="1000" i="1" dirty="0">
                <a:solidFill>
                  <a:srgbClr val="FFFF00"/>
                </a:solidFill>
              </a:rPr>
              <a:t> and </a:t>
            </a:r>
            <a:r>
              <a:rPr lang="fr-FR" altLang="fr-FR" sz="1000" i="1" dirty="0" err="1">
                <a:solidFill>
                  <a:srgbClr val="FFFF00"/>
                </a:solidFill>
              </a:rPr>
              <a:t>protruded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intervertebral</a:t>
            </a:r>
            <a:r>
              <a:rPr lang="fr-FR" altLang="fr-FR" sz="1000" i="1" dirty="0">
                <a:solidFill>
                  <a:srgbClr val="FFFF00"/>
                </a:solidFill>
              </a:rPr>
              <a:t> disc: incidence, </a:t>
            </a:r>
            <a:r>
              <a:rPr lang="fr-FR" altLang="fr-FR" sz="1000" i="1" dirty="0" err="1">
                <a:solidFill>
                  <a:srgbClr val="FFFF00"/>
                </a:solidFill>
              </a:rPr>
              <a:t>significance</a:t>
            </a:r>
            <a:r>
              <a:rPr lang="fr-FR" altLang="fr-FR" sz="1000" i="1" dirty="0">
                <a:solidFill>
                  <a:srgbClr val="FFFF00"/>
                </a:solidFill>
              </a:rPr>
              <a:t> and </a:t>
            </a:r>
            <a:r>
              <a:rPr lang="fr-FR" altLang="fr-FR" sz="1000" i="1" dirty="0" err="1">
                <a:solidFill>
                  <a:srgbClr val="FFFF00"/>
                </a:solidFill>
              </a:rPr>
              <a:t>treatment</a:t>
            </a:r>
            <a:r>
              <a:rPr lang="fr-FR" altLang="fr-FR" sz="1000" i="1" dirty="0">
                <a:solidFill>
                  <a:srgbClr val="FFFF00"/>
                </a:solidFill>
              </a:rPr>
              <a:t>. J Bone Joint </a:t>
            </a:r>
            <a:r>
              <a:rPr lang="fr-FR" altLang="fr-FR" sz="1000" i="1" dirty="0" err="1">
                <a:solidFill>
                  <a:srgbClr val="FFFF00"/>
                </a:solidFill>
              </a:rPr>
              <a:t>Surg</a:t>
            </a:r>
            <a:r>
              <a:rPr lang="fr-FR" altLang="fr-FR" sz="1000" i="1" dirty="0">
                <a:solidFill>
                  <a:srgbClr val="FFFF00"/>
                </a:solidFill>
              </a:rPr>
              <a:t> 1947. 23 p461-470</a:t>
            </a:r>
          </a:p>
          <a:p>
            <a:pPr>
              <a:spcBef>
                <a:spcPct val="50000"/>
              </a:spcBef>
            </a:pPr>
            <a:r>
              <a:rPr lang="fr-FR" altLang="fr-FR" sz="1000" b="1" i="1" dirty="0" err="1">
                <a:solidFill>
                  <a:srgbClr val="FFFF00"/>
                </a:solidFill>
              </a:rPr>
              <a:t>Meyerding</a:t>
            </a:r>
            <a:r>
              <a:rPr lang="fr-FR" altLang="fr-FR" sz="1000" b="1" i="1" dirty="0">
                <a:solidFill>
                  <a:srgbClr val="FFFF00"/>
                </a:solidFill>
              </a:rPr>
              <a:t> H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Spondylolistesis</a:t>
            </a:r>
            <a:r>
              <a:rPr lang="fr-FR" altLang="fr-FR" sz="1000" i="1" dirty="0">
                <a:solidFill>
                  <a:srgbClr val="FFFF00"/>
                </a:solidFill>
              </a:rPr>
              <a:t>. </a:t>
            </a:r>
            <a:r>
              <a:rPr lang="fr-FR" altLang="fr-FR" sz="1000" i="1" dirty="0" err="1">
                <a:solidFill>
                  <a:srgbClr val="FFFF00"/>
                </a:solidFill>
              </a:rPr>
              <a:t>Surg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Gynecol</a:t>
            </a:r>
            <a:r>
              <a:rPr lang="fr-FR" altLang="fr-FR" sz="1000" i="1" dirty="0">
                <a:solidFill>
                  <a:srgbClr val="FFFF00"/>
                </a:solidFill>
              </a:rPr>
              <a:t> </a:t>
            </a:r>
            <a:r>
              <a:rPr lang="fr-FR" altLang="fr-FR" sz="1000" i="1" dirty="0" err="1">
                <a:solidFill>
                  <a:srgbClr val="FFFF00"/>
                </a:solidFill>
              </a:rPr>
              <a:t>Obst</a:t>
            </a:r>
            <a:r>
              <a:rPr lang="fr-FR" altLang="fr-FR" sz="1000" i="1" dirty="0">
                <a:solidFill>
                  <a:srgbClr val="FFFF00"/>
                </a:solidFill>
              </a:rPr>
              <a:t> 1962 54-71</a:t>
            </a:r>
          </a:p>
          <a:p>
            <a:pPr>
              <a:spcBef>
                <a:spcPct val="50000"/>
              </a:spcBef>
            </a:pPr>
            <a:endParaRPr lang="fr-FR" altLang="fr-FR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DF41D11B-BF26-B3A5-50C0-6D6392F69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07" y="15875"/>
            <a:ext cx="4090459" cy="1219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="ctr"/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400" dirty="0">
                <a:solidFill>
                  <a:schemeClr val="bg1"/>
                </a:solidFill>
                <a:latin typeface="Calibri" panose="020F0502020204030204" pitchFamily="34" charset="0"/>
              </a:rPr>
              <a:t>Grade I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D70F4621-ED3E-5D5E-6E71-D7D9CD2D5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45" y="1500890"/>
            <a:ext cx="7200900" cy="448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400" dirty="0">
                <a:latin typeface="Calibri" panose="020F0502020204030204" pitchFamily="34" charset="0"/>
              </a:rPr>
              <a:t>					Dysplasie minime du corps de L5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400" dirty="0">
                <a:latin typeface="Calibri" panose="020F0502020204030204" pitchFamily="34" charset="0"/>
              </a:rPr>
              <a:t>Spina bifida occulta 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1400" dirty="0">
                <a:latin typeface="Calibri" panose="020F0502020204030204" pitchFamily="34" charset="0"/>
              </a:rPr>
              <a:t>manque d’acide folique pendant le premier trimestre de grossesse (1/1000)</a:t>
            </a:r>
          </a:p>
        </p:txBody>
      </p:sp>
      <p:pic>
        <p:nvPicPr>
          <p:cNvPr id="4" name="Picture 4" descr="F1000039">
            <a:extLst>
              <a:ext uri="{FF2B5EF4-FFF2-40B4-BE49-F238E27FC236}">
                <a16:creationId xmlns:a16="http://schemas.microsoft.com/office/drawing/2014/main" id="{6D70F0CA-FBC2-2086-EBCF-36C517C4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5229" y="455613"/>
            <a:ext cx="2397126" cy="396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Image 4">
            <a:extLst>
              <a:ext uri="{FF2B5EF4-FFF2-40B4-BE49-F238E27FC236}">
                <a16:creationId xmlns:a16="http://schemas.microsoft.com/office/drawing/2014/main" id="{860C9CAA-C4CB-9FFF-B668-7BB3A9C44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5" y="4179884"/>
            <a:ext cx="3060440" cy="204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 5">
            <a:extLst>
              <a:ext uri="{FF2B5EF4-FFF2-40B4-BE49-F238E27FC236}">
                <a16:creationId xmlns:a16="http://schemas.microsoft.com/office/drawing/2014/main" id="{B1A07E21-3A98-FD98-C909-3D55D456F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87" y="4179884"/>
            <a:ext cx="2760530" cy="207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F1000037">
            <a:extLst>
              <a:ext uri="{FF2B5EF4-FFF2-40B4-BE49-F238E27FC236}">
                <a16:creationId xmlns:a16="http://schemas.microsoft.com/office/drawing/2014/main" id="{E0A34903-563C-B7E0-F52C-B1CEE3D0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90" y="455613"/>
            <a:ext cx="2397125" cy="3962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C40307A-2056-0BB2-ECE0-45A595E06C29}"/>
              </a:ext>
            </a:extLst>
          </p:cNvPr>
          <p:cNvCxnSpPr>
            <a:cxnSpLocks/>
          </p:cNvCxnSpPr>
          <p:nvPr/>
        </p:nvCxnSpPr>
        <p:spPr>
          <a:xfrm>
            <a:off x="1648178" y="4603743"/>
            <a:ext cx="237066" cy="374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BCE883B6-BE57-0261-9FD6-F53D0963960E}"/>
              </a:ext>
            </a:extLst>
          </p:cNvPr>
          <p:cNvSpPr/>
          <p:nvPr/>
        </p:nvSpPr>
        <p:spPr>
          <a:xfrm>
            <a:off x="4590069" y="4978400"/>
            <a:ext cx="602565" cy="6789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49115601-AAC9-92CF-F227-815962D52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503244"/>
            <a:ext cx="6972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fr-FR" altLang="fr-FR" sz="3200" dirty="0">
                <a:latin typeface="Calibri" panose="020F0502020204030204" pitchFamily="34" charset="0"/>
              </a:rPr>
              <a:t>Forme trapézoïde du corps de L5</a:t>
            </a:r>
          </a:p>
          <a:p>
            <a:pPr eaLnBrk="1" hangingPunct="1"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fr-FR" altLang="fr-FR" sz="3200" dirty="0">
                <a:latin typeface="Calibri" panose="020F0502020204030204" pitchFamily="34" charset="0"/>
              </a:rPr>
              <a:t>Dôme sacré en forme de S</a:t>
            </a:r>
          </a:p>
          <a:p>
            <a:pPr eaLnBrk="1" hangingPunct="1"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fr-FR" altLang="fr-FR" sz="3200" dirty="0">
                <a:latin typeface="Calibri" panose="020F0502020204030204" pitchFamily="34" charset="0"/>
              </a:rPr>
              <a:t>Sacrum en hameçon</a:t>
            </a:r>
          </a:p>
          <a:p>
            <a:pPr eaLnBrk="1" hangingPunct="1">
              <a:spcBef>
                <a:spcPct val="40000"/>
              </a:spcBef>
              <a:buFont typeface="Arial" panose="020B0604020202020204" pitchFamily="34" charset="0"/>
              <a:buNone/>
            </a:pPr>
            <a:r>
              <a:rPr lang="fr-FR" altLang="fr-FR" sz="3200" dirty="0">
                <a:latin typeface="Calibri" panose="020F0502020204030204" pitchFamily="34" charset="0"/>
              </a:rPr>
              <a:t>Dysplasie de l'arc postérieur de L5</a:t>
            </a:r>
          </a:p>
        </p:txBody>
      </p:sp>
      <p:pic>
        <p:nvPicPr>
          <p:cNvPr id="4" name="Picture 4" descr="F1000041">
            <a:extLst>
              <a:ext uri="{FF2B5EF4-FFF2-40B4-BE49-F238E27FC236}">
                <a16:creationId xmlns:a16="http://schemas.microsoft.com/office/drawing/2014/main" id="{C9D248B0-8601-1F26-4CD6-D34BF327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5613" y="833073"/>
            <a:ext cx="2322513" cy="34252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79D43A99-2E3C-654C-86CE-8F6812AA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191" y="4446614"/>
            <a:ext cx="2042935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Grade II Stade 1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BE9B8F41-C7A1-938F-C91C-8150EE78C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406" y="275419"/>
            <a:ext cx="6625518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Le plus fréquemment rencontré dans le sport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F5C9D133-FD1D-7467-0FF3-57BA8F93E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975" y="5903218"/>
            <a:ext cx="5635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solidFill>
                  <a:schemeClr val="bg1"/>
                </a:solidFill>
                <a:highlight>
                  <a:srgbClr val="000080"/>
                </a:highlight>
                <a:latin typeface="Arial" charset="0"/>
                <a:ea typeface="ＭＳ Ｐゴシック" charset="0"/>
              </a:rPr>
              <a:t>Grade III et IV exceptionnels dans le sport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F7F30FB-4978-551E-6287-35F967A07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07" y="15875"/>
            <a:ext cx="4090459" cy="1219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="ctr"/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400" dirty="0">
                <a:solidFill>
                  <a:schemeClr val="bg1"/>
                </a:solidFill>
                <a:latin typeface="Calibri" panose="020F0502020204030204" pitchFamily="34" charset="0"/>
              </a:rPr>
              <a:t>Grade II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B43C7FC3-38F3-6C14-25E7-0E295A562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2214" b="8267"/>
          <a:stretch>
            <a:fillRect/>
          </a:stretch>
        </p:blipFill>
        <p:spPr>
          <a:xfrm>
            <a:off x="2997855" y="5024486"/>
            <a:ext cx="2035361" cy="1638862"/>
          </a:xfrm>
          <a:prstGeom prst="rect">
            <a:avLst/>
          </a:prstGeo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D5B0574-E4D8-07B5-2C54-A07AA398E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15808" r="24228"/>
          <a:stretch>
            <a:fillRect/>
          </a:stretch>
        </p:blipFill>
        <p:spPr>
          <a:xfrm>
            <a:off x="1234322" y="4996918"/>
            <a:ext cx="1657784" cy="1685395"/>
          </a:xfrm>
          <a:prstGeom prst="rect">
            <a:avLst/>
          </a:prstGeo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73344BCD-3860-ACAB-0FC6-43D391BE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67" y="1412876"/>
            <a:ext cx="10665883" cy="44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539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"/>
              </a:lnSpc>
            </a:pPr>
            <a:endParaRPr lang="fr-FR" altLang="fr-FR" sz="4400" dirty="0"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dirty="0">
                <a:solidFill>
                  <a:srgbClr val="FF0000"/>
                </a:solidFill>
                <a:sym typeface="Wingdings" pitchFamily="2" charset="77"/>
              </a:rPr>
              <a:t>Lyse </a:t>
            </a:r>
            <a:r>
              <a:rPr lang="fr-FR" altLang="fr-FR" sz="2000" b="1" dirty="0">
                <a:sym typeface="Wingdings" pitchFamily="2" charset="77"/>
              </a:rPr>
              <a:t>: chez sportifs: 15 % (</a:t>
            </a:r>
            <a:r>
              <a:rPr lang="fr-FR" altLang="fr-FR" sz="1800" i="1" dirty="0">
                <a:sym typeface="Wingdings" pitchFamily="2" charset="77"/>
              </a:rPr>
              <a:t>Rossi 1978 et 1990</a:t>
            </a:r>
            <a:r>
              <a:rPr lang="fr-FR" altLang="fr-FR" sz="2000" b="1" dirty="0">
                <a:sym typeface="Wingdings" pitchFamily="2" charset="77"/>
              </a:rPr>
              <a:t>)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dirty="0">
                <a:sym typeface="Wingdings" pitchFamily="2" charset="77"/>
              </a:rPr>
              <a:t>           population générale : 5- 6 % 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dirty="0">
                <a:sym typeface="Wingdings" pitchFamily="2" charset="77"/>
              </a:rPr>
              <a:t>           cyclisme 0%, équitation 2,4%, natation 3-27% </a:t>
            </a:r>
            <a:r>
              <a:rPr lang="fr-FR" altLang="fr-FR" sz="1800" b="1" i="1" dirty="0">
                <a:sym typeface="Wingdings" pitchFamily="2" charset="77"/>
              </a:rPr>
              <a:t>(</a:t>
            </a:r>
            <a:r>
              <a:rPr lang="fr-FR" altLang="fr-FR" sz="1800" i="1" dirty="0" err="1">
                <a:sym typeface="Wingdings" pitchFamily="2" charset="77"/>
              </a:rPr>
              <a:t>Hoshina</a:t>
            </a:r>
            <a:r>
              <a:rPr lang="fr-FR" altLang="fr-FR" sz="1800" i="1" dirty="0">
                <a:sym typeface="Wingdings" pitchFamily="2" charset="77"/>
              </a:rPr>
              <a:t> 80</a:t>
            </a:r>
            <a:r>
              <a:rPr lang="fr-FR" altLang="fr-FR" sz="1800" b="1" i="1" dirty="0">
                <a:sym typeface="Wingdings" pitchFamily="2" charset="77"/>
              </a:rPr>
              <a:t>). 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1800" b="1" dirty="0">
                <a:sym typeface="Wingdings" pitchFamily="2" charset="77"/>
              </a:rPr>
              <a:t>    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200" b="1" dirty="0">
                <a:sym typeface="Wingdings" pitchFamily="2" charset="77"/>
              </a:rPr>
              <a:t>lyse </a:t>
            </a:r>
            <a:r>
              <a:rPr lang="fr-FR" altLang="fr-FR" sz="2000" b="1" dirty="0">
                <a:sym typeface="Wingdings" pitchFamily="2" charset="77"/>
              </a:rPr>
              <a:t>%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plongeon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gym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.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ski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    </a:t>
            </a:r>
            <a:r>
              <a:rPr lang="fr-FR" altLang="fr-FR" sz="2000" b="1" u="sng" dirty="0" err="1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athl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.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foot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.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judo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    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tennis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    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escrime</a:t>
            </a:r>
            <a:r>
              <a:rPr lang="fr-FR" altLang="fr-FR" sz="2000" b="1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   </a:t>
            </a:r>
            <a:r>
              <a:rPr lang="fr-FR" altLang="fr-FR" sz="2000" b="1" u="sng" dirty="0" err="1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halt</a:t>
            </a:r>
            <a:r>
              <a:rPr lang="fr-FR" altLang="fr-FR" sz="2000" b="1" u="sng" dirty="0">
                <a:solidFill>
                  <a:srgbClr val="FFFF00"/>
                </a:solidFill>
                <a:highlight>
                  <a:srgbClr val="000080"/>
                </a:highlight>
                <a:sym typeface="Wingdings" pitchFamily="2" charset="77"/>
              </a:rPr>
              <a:t>.</a:t>
            </a:r>
            <a:endParaRPr lang="fr-FR" altLang="fr-FR" sz="1800" b="1" u="sng" dirty="0">
              <a:solidFill>
                <a:srgbClr val="FFFF00"/>
              </a:solidFill>
              <a:highlight>
                <a:srgbClr val="000080"/>
              </a:highlight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endParaRPr lang="fr-FR" altLang="fr-FR" sz="2000" b="1" dirty="0"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i="1" dirty="0" err="1">
                <a:sym typeface="Wingdings" pitchFamily="2" charset="77"/>
              </a:rPr>
              <a:t>Hoshina</a:t>
            </a:r>
            <a:r>
              <a:rPr lang="fr-FR" altLang="fr-FR" sz="2000" b="1" dirty="0">
                <a:sym typeface="Wingdings" pitchFamily="2" charset="77"/>
              </a:rPr>
              <a:t>	 63 %	    32	   20      -        20     12-25         14             20       31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i="1" dirty="0">
                <a:sym typeface="Wingdings" pitchFamily="2" charset="77"/>
              </a:rPr>
              <a:t>Rossi</a:t>
            </a:r>
            <a:r>
              <a:rPr lang="fr-FR" altLang="fr-FR" sz="2000" b="1" dirty="0">
                <a:sym typeface="Wingdings" pitchFamily="2" charset="77"/>
              </a:rPr>
              <a:t>	 43 %	    33	   17     16      16       12		8               8       36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endParaRPr lang="fr-FR" altLang="fr-FR" sz="1600" b="1" dirty="0"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endParaRPr lang="fr-FR" altLang="fr-FR" sz="1600" b="1" dirty="0"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dirty="0">
                <a:solidFill>
                  <a:srgbClr val="FF0000"/>
                </a:solidFill>
                <a:sym typeface="Wingdings" pitchFamily="2" charset="77"/>
              </a:rPr>
              <a:t>SPL</a:t>
            </a:r>
            <a:r>
              <a:rPr lang="fr-FR" altLang="fr-FR" sz="2000" b="1" dirty="0">
                <a:sym typeface="Wingdings" pitchFamily="2" charset="77"/>
              </a:rPr>
              <a:t> : Sportifs : 5 - 10%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b="1" dirty="0">
                <a:sym typeface="Wingdings" pitchFamily="2" charset="77"/>
              </a:rPr>
              <a:t>          Population générale : 2- 5 %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endParaRPr lang="fr-FR" altLang="fr-FR" sz="2000" dirty="0">
              <a:sym typeface="Wingdings" pitchFamily="2" charset="77"/>
            </a:endParaRP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dirty="0">
                <a:sym typeface="Wingdings" pitchFamily="2" charset="77"/>
              </a:rPr>
              <a:t>corrélations avec fréquence et durée des entraînements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fr-FR" altLang="fr-FR" sz="2000" dirty="0">
                <a:sym typeface="Wingdings" pitchFamily="2" charset="77"/>
              </a:rPr>
              <a:t>et l'âge de début ( gym.)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endParaRPr lang="fr-FR" altLang="fr-FR" sz="1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A42D5-53CE-E464-FBB6-B9EAF54EC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6" y="333375"/>
            <a:ext cx="9758363" cy="11445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Fréquence de la lyse isthmique et du SPL</a:t>
            </a:r>
          </a:p>
          <a:p>
            <a:pPr algn="ctr">
              <a:lnSpc>
                <a:spcPct val="80000"/>
              </a:lnSpc>
            </a:pP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dans divers sports</a:t>
            </a:r>
          </a:p>
        </p:txBody>
      </p:sp>
      <p:pic>
        <p:nvPicPr>
          <p:cNvPr id="12291" name="Picture 2" descr="F1000026">
            <a:extLst>
              <a:ext uri="{FF2B5EF4-FFF2-40B4-BE49-F238E27FC236}">
                <a16:creationId xmlns:a16="http://schemas.microsoft.com/office/drawing/2014/main" id="{73A0C32F-5A87-6DFE-519B-12A04BCF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30" y="3860800"/>
            <a:ext cx="44751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1822</Words>
  <Application>Microsoft Macintosh PowerPoint</Application>
  <PresentationFormat>Grand écran</PresentationFormat>
  <Paragraphs>351</Paragraphs>
  <Slides>29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Garamond</vt:lpstr>
      <vt:lpstr>Gill Sans</vt:lpstr>
      <vt:lpstr>Helvetica</vt:lpstr>
      <vt:lpstr>Times New Roman</vt:lpstr>
      <vt:lpstr>Wingdings</vt:lpstr>
      <vt:lpstr>Wingdings 3</vt:lpstr>
      <vt:lpstr>ヒラギノ角ゴ ProN W6</vt:lpstr>
      <vt:lpstr>Thème Office</vt:lpstr>
      <vt:lpstr>Photo Editor Photo</vt:lpstr>
      <vt:lpstr>Présentation PowerPoint</vt:lpstr>
      <vt:lpstr>Merci à mes maîtres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          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                                      </vt:lpstr>
      <vt:lpstr>                                                           </vt:lpstr>
      <vt:lpstr>                               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       Parlons d’ostéopathie médicale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ROZENBLAT</dc:creator>
  <cp:lastModifiedBy>Marc ROZENBLAT</cp:lastModifiedBy>
  <cp:revision>27</cp:revision>
  <dcterms:created xsi:type="dcterms:W3CDTF">2024-04-24T10:45:08Z</dcterms:created>
  <dcterms:modified xsi:type="dcterms:W3CDTF">2024-05-18T10:59:31Z</dcterms:modified>
</cp:coreProperties>
</file>